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mid" ContentType="audio/mid"/>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0110" autoAdjust="0"/>
  </p:normalViewPr>
  <p:slideViewPr>
    <p:cSldViewPr>
      <p:cViewPr varScale="1">
        <p:scale>
          <a:sx n="132" d="100"/>
          <a:sy n="132" d="100"/>
        </p:scale>
        <p:origin x="876"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4DDC58-A3DA-449C-BAE0-8B2141A34817}" type="datetimeFigureOut">
              <a:rPr lang="en-US" smtClean="0"/>
              <a:t>7/19/2014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40D6F-7742-4B4C-8141-9B688D119E19}" type="slidenum">
              <a:rPr lang="en-US" smtClean="0"/>
              <a:t>‹#›</a:t>
            </a:fld>
            <a:endParaRPr lang="en-US"/>
          </a:p>
        </p:txBody>
      </p:sp>
    </p:spTree>
    <p:extLst>
      <p:ext uri="{BB962C8B-B14F-4D97-AF65-F5344CB8AC3E}">
        <p14:creationId xmlns:p14="http://schemas.microsoft.com/office/powerpoint/2010/main" val="302180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Animated balloon floats </a:t>
            </a:r>
            <a:r>
              <a:rPr lang="en-US" sz="1400" b="1" kern="1200" smtClean="0">
                <a:solidFill>
                  <a:schemeClr val="tx1"/>
                </a:solidFill>
                <a:latin typeface="+mn-lt"/>
                <a:ea typeface="+mn-ea"/>
                <a:cs typeface="+mn-cs"/>
              </a:rPr>
              <a:t>into distance</a:t>
            </a:r>
            <a:endParaRPr lang="en-US" sz="1400" b="1"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(Advanced)</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balloon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Slides</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Layout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Blank</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Basic 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Teardrop </a:t>
            </a:r>
            <a:r>
              <a:rPr lang="en-US" sz="1200" kern="1200" dirty="0" smtClean="0">
                <a:solidFill>
                  <a:schemeClr val="tx1"/>
                </a:solidFill>
                <a:latin typeface="+mn-lt"/>
                <a:ea typeface="+mn-ea"/>
                <a:cs typeface="+mn-cs"/>
              </a:rPr>
              <a:t>(second row, fourth from the left). On the slide, drag to draw the teardrop.</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launcher, and then in the </a:t>
            </a:r>
            <a:r>
              <a:rPr lang="en-US" sz="1200" b="1" kern="1200" dirty="0" smtClean="0">
                <a:solidFill>
                  <a:schemeClr val="tx1"/>
                </a:solidFill>
                <a:latin typeface="+mn-lt"/>
                <a:ea typeface="+mn-ea"/>
                <a:cs typeface="+mn-cs"/>
              </a:rPr>
              <a:t>Format Shape</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dialog box, click Size in the left pane. In the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pane, under </a:t>
            </a:r>
            <a:r>
              <a:rPr lang="en-US" sz="1200" b="1" kern="1200" baseline="0" dirty="0" smtClean="0">
                <a:solidFill>
                  <a:schemeClr val="tx1"/>
                </a:solidFill>
                <a:latin typeface="+mn-lt"/>
                <a:ea typeface="+mn-ea"/>
                <a:cs typeface="+mn-cs"/>
              </a:rPr>
              <a:t>Size and rotate</a:t>
            </a:r>
            <a:r>
              <a:rPr lang="en-US" sz="1200" kern="1200" baseline="0" dirty="0" smtClean="0">
                <a:solidFill>
                  <a:schemeClr val="tx1"/>
                </a:solidFill>
                <a:latin typeface="+mn-lt"/>
                <a:ea typeface="+mn-ea"/>
                <a:cs typeface="+mn-cs"/>
              </a:rPr>
              <a:t>, do the following:</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1.66</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1.7”</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lgn="l" defTabSz="914400" rtl="0" eaLnBrk="1" latinLnBrk="0" hangingPunct="1">
              <a:buFont typeface="Arial" pitchFamily="34" charset="0"/>
              <a:buChar char="•"/>
            </a:pPr>
            <a:r>
              <a:rPr lang="en-US" sz="1200" kern="1200" dirty="0" smtClean="0">
                <a:solidFill>
                  <a:schemeClr val="tx1"/>
                </a:solidFill>
                <a:latin typeface="+mn-lt"/>
                <a:ea typeface="+mn-ea"/>
                <a:cs typeface="+mn-cs"/>
              </a:rPr>
              <a:t>In the Rotation box, enter </a:t>
            </a:r>
            <a:r>
              <a:rPr lang="en-US" sz="1200" b="1" kern="1200" dirty="0" smtClean="0">
                <a:solidFill>
                  <a:schemeClr val="tx1"/>
                </a:solidFill>
                <a:latin typeface="+mn-lt"/>
                <a:ea typeface="+mn-ea"/>
                <a:cs typeface="+mn-cs"/>
              </a:rPr>
              <a:t>133⁰</a:t>
            </a:r>
            <a:r>
              <a:rPr lang="en-US" sz="1200" kern="1200" dirty="0" smtClean="0">
                <a:solidFill>
                  <a:schemeClr val="tx1"/>
                </a:solidFill>
                <a:latin typeface="+mn-lt"/>
                <a:ea typeface="+mn-ea"/>
                <a:cs typeface="+mn-cs"/>
              </a:rPr>
              <a:t>.</a:t>
            </a:r>
          </a:p>
          <a:p>
            <a:pPr marL="228600" indent="-228600">
              <a:buFont typeface="+mj-lt"/>
              <a:buAutoNum type="arabicPeriod"/>
            </a:pPr>
            <a:r>
              <a:rPr lang="en-US" sz="1200" kern="1200" dirty="0" smtClean="0">
                <a:solidFill>
                  <a:schemeClr val="tx1"/>
                </a:solidFill>
                <a:latin typeface="+mn-lt"/>
                <a:ea typeface="+mn-ea"/>
                <a:cs typeface="+mn-cs"/>
              </a:rPr>
              <a:t>Also in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Format Shape</a:t>
            </a:r>
            <a:r>
              <a:rPr lang="en-US" sz="1200" kern="1200" dirty="0" smtClean="0">
                <a:solidFill>
                  <a:schemeClr val="tx1"/>
                </a:solidFill>
                <a:effectLst/>
                <a:latin typeface="+mn-lt"/>
                <a:ea typeface="+mn-ea"/>
                <a:cs typeface="+mn-cs"/>
              </a:rPr>
              <a:t> dialog box click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in the left pane, select </a:t>
            </a:r>
            <a:r>
              <a:rPr lang="en-US" sz="1200" b="1" kern="1200" dirty="0" smtClean="0">
                <a:solidFill>
                  <a:schemeClr val="tx1"/>
                </a:solidFill>
                <a:effectLst/>
                <a:latin typeface="+mn-lt"/>
                <a:ea typeface="+mn-ea"/>
                <a:cs typeface="+mn-cs"/>
              </a:rPr>
              <a:t>Gradient fill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pane, and then do the following:</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Type</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Linear</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Angle</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a:t>
            </a:r>
            <a:r>
              <a:rPr lang="en-US" sz="1200" kern="1200" baseline="0" dirty="0" smtClean="0">
                <a:solidFill>
                  <a:schemeClr val="tx1"/>
                </a:solidFill>
                <a:latin typeface="+mn-lt"/>
                <a:ea typeface="+mn-ea"/>
                <a:cs typeface="+mn-cs"/>
              </a:rPr>
              <a:t> 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66%</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Lighter 40%</a:t>
            </a:r>
            <a:r>
              <a:rPr lang="en-US" sz="1200" kern="1200" dirty="0" smtClean="0">
                <a:solidFill>
                  <a:schemeClr val="tx1"/>
                </a:solidFill>
                <a:latin typeface="+mn-lt"/>
                <a:ea typeface="+mn-ea"/>
                <a:cs typeface="+mn-cs"/>
              </a:rPr>
              <a:t> (fourth </a:t>
            </a:r>
            <a:r>
              <a:rPr lang="en-US" sz="1200" kern="1200" baseline="0" dirty="0" smtClean="0">
                <a:solidFill>
                  <a:schemeClr val="tx1"/>
                </a:solidFill>
                <a:latin typeface="+mn-lt"/>
                <a:ea typeface="+mn-ea"/>
                <a:cs typeface="+mn-cs"/>
              </a:rPr>
              <a:t>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White, Background 1 </a:t>
            </a:r>
            <a:r>
              <a:rPr lang="en-US" sz="1200" kern="1200" dirty="0" smtClean="0">
                <a:solidFill>
                  <a:schemeClr val="tx1"/>
                </a:solidFill>
                <a:latin typeface="+mn-lt"/>
                <a:ea typeface="+mn-ea"/>
                <a:cs typeface="+mn-cs"/>
              </a:rPr>
              <a:t>(first </a:t>
            </a:r>
            <a:r>
              <a:rPr lang="en-US" sz="1200" kern="1200" baseline="0" dirty="0" smtClean="0">
                <a:solidFill>
                  <a:schemeClr val="tx1"/>
                </a:solidFill>
                <a:latin typeface="+mn-lt"/>
                <a:ea typeface="+mn-ea"/>
                <a:cs typeface="+mn-cs"/>
              </a:rPr>
              <a:t>row, first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a:t>
            </a:r>
            <a:r>
              <a:rPr lang="en-US" sz="1200" kern="1200" baseline="0" dirty="0" smtClean="0">
                <a:solidFill>
                  <a:schemeClr val="tx1"/>
                </a:solidFill>
                <a:latin typeface="+mn-lt"/>
                <a:ea typeface="+mn-ea"/>
                <a:cs typeface="+mn-cs"/>
              </a:rPr>
              <a:t> 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Line 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a:t>
            </a:r>
            <a:r>
              <a:rPr lang="en-US" sz="1200" b="0" kern="1200" dirty="0" smtClean="0">
                <a:solidFill>
                  <a:schemeClr val="tx1"/>
                </a:solidFill>
                <a:latin typeface="+mn-lt"/>
                <a:ea typeface="+mn-ea"/>
                <a:cs typeface="+mn-cs"/>
              </a:rPr>
              <a:t>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Isosceles Triangle</a:t>
            </a:r>
            <a:r>
              <a:rPr lang="en-US" sz="1200" kern="1200" dirty="0" smtClean="0">
                <a:solidFill>
                  <a:schemeClr val="tx1"/>
                </a:solidFill>
                <a:latin typeface="+mn-lt"/>
                <a:ea typeface="+mn-ea"/>
                <a:cs typeface="+mn-cs"/>
              </a:rPr>
              <a:t> (third option from the left). On the slide, drag to draw the isosceles</a:t>
            </a:r>
            <a:r>
              <a:rPr lang="en-US" sz="1200" kern="1200" baseline="0" dirty="0" smtClean="0">
                <a:solidFill>
                  <a:schemeClr val="tx1"/>
                </a:solidFill>
                <a:latin typeface="+mn-lt"/>
                <a:ea typeface="+mn-ea"/>
                <a:cs typeface="+mn-cs"/>
              </a:rPr>
              <a:t> triangle.</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Select the isosceles triangle.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Position</a:t>
            </a:r>
            <a:r>
              <a:rPr lang="en-US" sz="1200" kern="1200" dirty="0" smtClean="0">
                <a:solidFill>
                  <a:schemeClr val="tx1"/>
                </a:solidFill>
                <a:latin typeface="+mn-lt"/>
                <a:ea typeface="+mn-ea"/>
                <a:cs typeface="+mn-cs"/>
              </a:rPr>
              <a:t> dialog box launcher.</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click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in the left pane. i</a:t>
            </a:r>
            <a:r>
              <a:rPr lang="en-US" sz="1200" kern="1200" dirty="0" smtClean="0">
                <a:solidFill>
                  <a:schemeClr val="tx1"/>
                </a:solidFill>
                <a:latin typeface="+mn-lt"/>
                <a:ea typeface="+mn-ea"/>
                <a:cs typeface="+mn-cs"/>
              </a:rPr>
              <a:t>n the</a:t>
            </a:r>
            <a:r>
              <a:rPr lang="en-US" sz="1200" b="1" kern="1200" dirty="0" smtClean="0">
                <a:solidFill>
                  <a:schemeClr val="tx1"/>
                </a:solidFill>
                <a:latin typeface="+mn-lt"/>
                <a:ea typeface="+mn-ea"/>
                <a:cs typeface="+mn-cs"/>
              </a:rPr>
              <a:t> Size </a:t>
            </a:r>
            <a:r>
              <a:rPr lang="en-US" sz="1200" b="0" kern="1200" dirty="0" smtClean="0">
                <a:solidFill>
                  <a:schemeClr val="tx1"/>
                </a:solidFill>
                <a:latin typeface="+mn-lt"/>
                <a:ea typeface="+mn-ea"/>
                <a:cs typeface="+mn-cs"/>
              </a:rPr>
              <a:t>pane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rotate</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0.16”</a:t>
            </a:r>
            <a:r>
              <a:rPr lang="en-US" sz="1200" b="0" kern="1200" dirty="0" smtClean="0">
                <a:solidFill>
                  <a:schemeClr val="tx1"/>
                </a:solidFill>
                <a:latin typeface="+mn-lt"/>
                <a:ea typeface="+mn-ea"/>
                <a:cs typeface="+mn-cs"/>
              </a:rPr>
              <a:t>.</a:t>
            </a:r>
          </a:p>
          <a:p>
            <a:pPr marL="685800" lvl="1" indent="-228600">
              <a:buFont typeface="Arial" pitchFamily="34" charset="0"/>
              <a:buChar char="•"/>
            </a:pPr>
            <a:r>
              <a:rPr lang="en-US" sz="1200" b="0" kern="1200" dirty="0" smtClean="0">
                <a:solidFill>
                  <a:schemeClr val="tx1"/>
                </a:solidFill>
                <a:latin typeface="+mn-lt"/>
                <a:ea typeface="+mn-ea"/>
                <a:cs typeface="+mn-cs"/>
              </a:rPr>
              <a:t>In</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enter </a:t>
            </a:r>
            <a:r>
              <a:rPr lang="en-US" sz="1200" b="1" kern="1200" dirty="0" smtClean="0">
                <a:solidFill>
                  <a:schemeClr val="tx1"/>
                </a:solidFill>
                <a:latin typeface="+mn-lt"/>
                <a:ea typeface="+mn-ea"/>
                <a:cs typeface="+mn-cs"/>
              </a:rPr>
              <a:t>0.11</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Rotation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8</a:t>
            </a:r>
            <a:r>
              <a:rPr lang="en-US" sz="1200" kern="1200" dirty="0" smtClean="0">
                <a:solidFill>
                  <a:schemeClr val="tx1"/>
                </a:solidFill>
                <a:latin typeface="+mn-lt"/>
                <a:ea typeface="+mn-ea"/>
                <a:cs typeface="+mn-cs"/>
              </a:rPr>
              <a:t>⁰</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click </a:t>
            </a:r>
            <a:r>
              <a:rPr lang="en-US" sz="1200" b="1" kern="1200" dirty="0" smtClean="0">
                <a:solidFill>
                  <a:schemeClr val="tx1"/>
                </a:solidFill>
                <a:latin typeface="+mn-lt"/>
                <a:ea typeface="+mn-ea"/>
                <a:cs typeface="+mn-cs"/>
              </a:rPr>
              <a:t>Solid Fill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Color</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b="1" kern="1200" baseline="0" dirty="0" smtClean="0">
                <a:solidFill>
                  <a:schemeClr val="tx1"/>
                </a:solidFill>
                <a:latin typeface="+mn-lt"/>
                <a:ea typeface="+mn-ea"/>
                <a:cs typeface="+mn-cs"/>
              </a:rPr>
              <a:t> 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 </a:t>
            </a:r>
            <a:r>
              <a:rPr lang="en-US" sz="1200" kern="1200" dirty="0" smtClean="0">
                <a:solidFill>
                  <a:schemeClr val="tx1"/>
                </a:solidFill>
                <a:latin typeface="+mn-lt"/>
                <a:ea typeface="+mn-ea"/>
                <a:cs typeface="+mn-cs"/>
              </a:rPr>
              <a:t>(fifth</a:t>
            </a:r>
            <a:r>
              <a:rPr lang="en-US" sz="1200" kern="1200" baseline="0" dirty="0" smtClean="0">
                <a:solidFill>
                  <a:schemeClr val="tx1"/>
                </a:solidFill>
                <a:latin typeface="+mn-lt"/>
                <a:ea typeface="+mn-ea"/>
                <a:cs typeface="+mn-cs"/>
              </a:rPr>
              <a:t> row, sixth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 </a:t>
            </a:r>
            <a:r>
              <a:rPr lang="en-US" sz="1200" kern="1200" dirty="0" smtClean="0">
                <a:solidFill>
                  <a:schemeClr val="tx1"/>
                </a:solidFill>
                <a:latin typeface="+mn-lt"/>
                <a:ea typeface="+mn-ea"/>
                <a:cs typeface="+mn-cs"/>
              </a:rPr>
              <a:t>and then in the</a:t>
            </a:r>
            <a:r>
              <a:rPr lang="en-US" sz="1200" b="1" kern="1200" dirty="0" smtClean="0">
                <a:solidFill>
                  <a:schemeClr val="tx1"/>
                </a:solidFill>
                <a:latin typeface="+mn-lt"/>
                <a:ea typeface="+mn-ea"/>
                <a:cs typeface="+mn-cs"/>
              </a:rPr>
              <a:t> Line Color </a:t>
            </a:r>
            <a:r>
              <a:rPr lang="en-US" sz="1200" kern="1200" dirty="0" smtClean="0">
                <a:solidFill>
                  <a:schemeClr val="tx1"/>
                </a:solidFill>
                <a:latin typeface="+mn-lt"/>
                <a:ea typeface="+mn-ea"/>
                <a:cs typeface="+mn-cs"/>
              </a:rPr>
              <a:t>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Position the isosceles triangle on the slide so that the sharp angle touches the point of the teardrop.</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Lines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Curve </a:t>
            </a:r>
            <a:r>
              <a:rPr lang="en-US" sz="1200" kern="1200" dirty="0" smtClean="0">
                <a:solidFill>
                  <a:schemeClr val="tx1"/>
                </a:solidFill>
                <a:latin typeface="+mn-lt"/>
                <a:ea typeface="+mn-ea"/>
                <a:cs typeface="+mn-cs"/>
              </a:rPr>
              <a:t>(tenth option from the right). On the slide, draw a curve (for, example, one that has four points). Press </a:t>
            </a:r>
            <a:r>
              <a:rPr lang="en-US" sz="1200" b="0" kern="1200" dirty="0" smtClean="0">
                <a:solidFill>
                  <a:schemeClr val="tx1"/>
                </a:solidFill>
                <a:latin typeface="+mn-lt"/>
                <a:ea typeface="+mn-ea"/>
                <a:cs typeface="+mn-cs"/>
              </a:rPr>
              <a:t>ESC</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to</a:t>
            </a:r>
            <a:r>
              <a:rPr lang="en-US" sz="1200" kern="1200" dirty="0" smtClean="0">
                <a:solidFill>
                  <a:schemeClr val="tx1"/>
                </a:solidFill>
                <a:latin typeface="+mn-lt"/>
                <a:ea typeface="+mn-ea"/>
                <a:cs typeface="+mn-cs"/>
              </a:rPr>
              <a:t> end the curve.</a:t>
            </a:r>
          </a:p>
          <a:p>
            <a:pPr marL="228600" lvl="0" indent="-228600">
              <a:buFont typeface="+mj-lt"/>
              <a:buAutoNum type="arabicPeriod"/>
            </a:pPr>
            <a:r>
              <a:rPr lang="en-US" sz="1200" kern="1200" dirty="0" smtClean="0">
                <a:solidFill>
                  <a:schemeClr val="tx1"/>
                </a:solidFill>
                <a:latin typeface="+mn-lt"/>
                <a:ea typeface="+mn-ea"/>
                <a:cs typeface="+mn-cs"/>
              </a:rPr>
              <a:t>Select the curvy line. 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a:t>
            </a:r>
            <a:r>
              <a:rPr lang="en-US" sz="1200" kern="1200" baseline="0" dirty="0" smtClean="0">
                <a:solidFill>
                  <a:schemeClr val="tx1"/>
                </a:solidFill>
                <a:latin typeface="+mn-lt"/>
                <a:ea typeface="+mn-ea"/>
                <a:cs typeface="+mn-cs"/>
              </a:rPr>
              <a:t> arrow next to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and then under</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(third</a:t>
            </a:r>
            <a:r>
              <a:rPr lang="en-US" sz="1200" b="0" kern="1200" baseline="0" dirty="0" smtClean="0">
                <a:solidFill>
                  <a:schemeClr val="tx1"/>
                </a:solidFill>
                <a:latin typeface="+mn-lt"/>
                <a:ea typeface="+mn-ea"/>
                <a:cs typeface="+mn-cs"/>
              </a:rPr>
              <a:t> row, first option from the left).</a:t>
            </a:r>
            <a:endParaRPr lang="en-US" sz="1200" b="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Weight, </a:t>
            </a:r>
            <a:r>
              <a:rPr lang="en-US" sz="1200" kern="1200" dirty="0" smtClean="0">
                <a:solidFill>
                  <a:schemeClr val="tx1"/>
                </a:solidFill>
                <a:latin typeface="+mn-lt"/>
                <a:ea typeface="+mn-ea"/>
                <a:cs typeface="+mn-cs"/>
              </a:rPr>
              <a:t>and then click</a:t>
            </a:r>
            <a:r>
              <a:rPr lang="en-US" sz="1200" b="1" kern="1200" dirty="0" smtClean="0">
                <a:solidFill>
                  <a:schemeClr val="tx1"/>
                </a:solidFill>
                <a:latin typeface="+mn-lt"/>
                <a:ea typeface="+mn-ea"/>
                <a:cs typeface="+mn-cs"/>
              </a:rPr>
              <a:t> 1 pt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curve on your slide so that one end is touching the bottom edge of the isosceles triangle.</a:t>
            </a: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select </a:t>
            </a:r>
            <a:r>
              <a:rPr lang="en-US" sz="1200" b="1" kern="1200" dirty="0" smtClean="0">
                <a:solidFill>
                  <a:schemeClr val="tx1"/>
                </a:solidFill>
                <a:latin typeface="+mn-lt"/>
                <a:ea typeface="+mn-ea"/>
                <a:cs typeface="+mn-cs"/>
              </a:rPr>
              <a:t>Oval</a:t>
            </a:r>
            <a:r>
              <a:rPr lang="en-US" sz="1200" kern="1200" dirty="0" smtClean="0">
                <a:solidFill>
                  <a:schemeClr val="tx1"/>
                </a:solidFill>
                <a:latin typeface="+mn-lt"/>
                <a:ea typeface="+mn-ea"/>
                <a:cs typeface="+mn-cs"/>
              </a:rPr>
              <a:t> (second option from the left). On the slide, drag to draw an oval.</a:t>
            </a:r>
          </a:p>
          <a:p>
            <a:pPr marL="228600" lvl="0" indent="-228600">
              <a:buFont typeface="+mj-lt"/>
              <a:buAutoNum type="arabicPeriod"/>
            </a:pPr>
            <a:r>
              <a:rPr lang="en-US" sz="1200" kern="1200" dirty="0" smtClean="0">
                <a:solidFill>
                  <a:schemeClr val="tx1"/>
                </a:solidFill>
                <a:latin typeface="+mn-lt"/>
                <a:ea typeface="+mn-ea"/>
                <a:cs typeface="+mn-cs"/>
              </a:rPr>
              <a:t>Select the oval.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a:t>
            </a:r>
            <a:r>
              <a:rPr lang="en-US" sz="1200" kern="1200" baseline="0" dirty="0" smtClean="0">
                <a:solidFill>
                  <a:schemeClr val="tx1"/>
                </a:solidFill>
                <a:latin typeface="+mn-lt"/>
                <a:ea typeface="+mn-ea"/>
                <a:cs typeface="+mn-cs"/>
              </a:rPr>
              <a:t>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1.2”. </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Shape Width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Fill</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and then click</a:t>
            </a:r>
            <a:r>
              <a:rPr lang="en-US" sz="1200" b="1" kern="1200" dirty="0" smtClean="0">
                <a:solidFill>
                  <a:schemeClr val="tx1"/>
                </a:solidFill>
                <a:latin typeface="+mn-lt"/>
                <a:ea typeface="+mn-ea"/>
                <a:cs typeface="+mn-cs"/>
              </a:rPr>
              <a:t> 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Gradients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p>
          <a:p>
            <a:pPr marL="685800" lvl="1"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 </a:t>
            </a:r>
            <a:r>
              <a:rPr lang="en-US" sz="1200" b="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Radial</a:t>
            </a:r>
            <a:r>
              <a:rPr lang="en-US" sz="1200" b="0" kern="1200" dirty="0" smtClean="0">
                <a:solidFill>
                  <a:schemeClr val="tx1"/>
                </a:solidFill>
                <a:latin typeface="+mn-lt"/>
                <a:ea typeface="+mn-ea"/>
                <a:cs typeface="+mn-cs"/>
              </a:rPr>
              <a:t>. </a:t>
            </a:r>
          </a:p>
          <a:p>
            <a:pPr marL="685800" lvl="1" indent="-228600">
              <a:buFont typeface="Arial" pitchFamily="34" charset="0"/>
              <a:buChar cha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Direction</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From Center </a:t>
            </a:r>
            <a:r>
              <a:rPr lang="en-US" sz="1200" b="0" kern="1200" baseline="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endParaRPr lang="en-US" sz="1200" b="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81%</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in the</a:t>
            </a:r>
            <a:r>
              <a:rPr lang="en-US" sz="1200" b="1" kern="1200" dirty="0" smtClean="0">
                <a:solidFill>
                  <a:schemeClr val="tx1"/>
                </a:solidFill>
                <a:latin typeface="+mn-lt"/>
                <a:ea typeface="+mn-ea"/>
                <a:cs typeface="+mn-cs"/>
              </a:rPr>
              <a:t> Line Color pane</a:t>
            </a:r>
            <a:r>
              <a:rPr lang="en-US" sz="1200" kern="1200" dirty="0" smtClean="0">
                <a:solidFill>
                  <a:schemeClr val="tx1"/>
                </a:solidFill>
                <a:latin typeface="+mn-lt"/>
                <a:ea typeface="+mn-ea"/>
                <a:cs typeface="+mn-cs"/>
              </a:rPr>
              <a:t> click</a:t>
            </a:r>
            <a:r>
              <a:rPr lang="en-US" sz="1200" b="1" kern="1200" dirty="0" smtClean="0">
                <a:solidFill>
                  <a:schemeClr val="tx1"/>
                </a:solidFill>
                <a:latin typeface="+mn-lt"/>
                <a:ea typeface="+mn-ea"/>
                <a:cs typeface="+mn-cs"/>
              </a:rPr>
              <a:t> 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oval at the top, left edge of the teardrop to create a lighting effect. </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select all four objects.</a:t>
            </a:r>
            <a:r>
              <a:rPr lang="en-US" sz="120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Objects </a:t>
            </a:r>
            <a:r>
              <a:rPr lang="en-US" sz="120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Group.</a:t>
            </a: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indent="-228600">
              <a:buFontTx/>
              <a:buNone/>
            </a:pPr>
            <a:r>
              <a:rPr lang="en-US" sz="1200" kern="1200" dirty="0" smtClean="0">
                <a:solidFill>
                  <a:schemeClr val="tx1"/>
                </a:solidFill>
                <a:latin typeface="+mn-lt"/>
                <a:ea typeface="+mn-ea"/>
                <a:cs typeface="+mn-cs"/>
              </a:rPr>
              <a:t>To reproduce the animation effects on this slide, do the following: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balloon</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drag it off the bottom left corner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slide.</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&amp;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Diagonal Up Right</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motion path and then drag the end point (red triangle) across the slide and off the top right corner.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Emphasis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Grow/Shrink.</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and then click the </a:t>
            </a:r>
            <a:r>
              <a:rPr lang="en-US" sz="1200" b="1" kern="1200" dirty="0" smtClean="0">
                <a:solidFill>
                  <a:schemeClr val="tx1"/>
                </a:solidFill>
                <a:effectLst/>
                <a:latin typeface="+mn-lt"/>
                <a:ea typeface="+mn-ea"/>
                <a:cs typeface="+mn-cs"/>
              </a:rPr>
              <a:t>Show Additional Effect Options </a:t>
            </a:r>
            <a:r>
              <a:rPr lang="en-US" sz="1200" kern="1200" dirty="0" smtClean="0">
                <a:solidFill>
                  <a:schemeClr val="tx1"/>
                </a:solidFill>
                <a:effectLst/>
                <a:latin typeface="+mn-lt"/>
                <a:ea typeface="+mn-ea"/>
                <a:cs typeface="+mn-cs"/>
              </a:rPr>
              <a:t>dialog box launcher. In the </a:t>
            </a:r>
            <a:r>
              <a:rPr lang="en-US" sz="1200" b="1" kern="1200" dirty="0" smtClean="0">
                <a:solidFill>
                  <a:schemeClr val="tx1"/>
                </a:solidFill>
                <a:effectLst/>
                <a:latin typeface="+mn-lt"/>
                <a:ea typeface="+mn-ea"/>
                <a:cs typeface="+mn-cs"/>
              </a:rPr>
              <a:t>Grow/Shrink</a:t>
            </a:r>
            <a:r>
              <a:rPr lang="en-US" sz="1200" kern="1200" baseline="0" dirty="0" smtClean="0">
                <a:solidFill>
                  <a:schemeClr val="tx1"/>
                </a:solidFill>
                <a:effectLst/>
                <a:latin typeface="+mn-lt"/>
                <a:ea typeface="+mn-ea"/>
                <a:cs typeface="+mn-cs"/>
              </a:rPr>
              <a:t> dialog box, under </a:t>
            </a:r>
            <a:r>
              <a:rPr lang="en-US" sz="1200" b="1" kern="1200" baseline="0" dirty="0" smtClean="0">
                <a:solidFill>
                  <a:schemeClr val="tx1"/>
                </a:solidFill>
                <a:effectLst/>
                <a:latin typeface="+mn-lt"/>
                <a:ea typeface="+mn-ea"/>
                <a:cs typeface="+mn-cs"/>
              </a:rPr>
              <a:t>Settings</a:t>
            </a:r>
            <a:r>
              <a:rPr lang="en-US" sz="1200" kern="1200" baseline="0" dirty="0" smtClean="0">
                <a:solidFill>
                  <a:schemeClr val="tx1"/>
                </a:solidFill>
                <a:effectLst/>
                <a:latin typeface="+mn-lt"/>
                <a:ea typeface="+mn-ea"/>
                <a:cs typeface="+mn-cs"/>
              </a:rPr>
              <a:t>, </a:t>
            </a:r>
            <a:r>
              <a:rPr lang="en-US" sz="1200" b="0" kern="1200" baseline="0" dirty="0"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lick the arrow next to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a:t>
            </a:r>
            <a:r>
              <a:rPr lang="en-US" sz="1200" kern="1200" baseline="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endParaRPr lang="en-US" sz="1200" b="1" kern="1200" dirty="0" smtClean="0">
              <a:solidFill>
                <a:schemeClr val="tx1"/>
              </a:solidFill>
              <a:effectLst/>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background on this slide, do one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Note: </a:t>
            </a:r>
            <a:r>
              <a:rPr lang="en-US" sz="1200" kern="1200" dirty="0" smtClean="0">
                <a:solidFill>
                  <a:schemeClr val="tx1"/>
                </a:solidFill>
                <a:latin typeface="+mn-lt"/>
                <a:ea typeface="+mn-ea"/>
                <a:cs typeface="+mn-cs"/>
              </a:rPr>
              <a:t>You can save the background of this slide template as a picture and use it in your own slides. To use the same background as this slide, do the following:</a:t>
            </a:r>
          </a:p>
          <a:p>
            <a:pPr marL="685800" lvl="1" indent="-228600">
              <a:buFont typeface="+mj-lt"/>
              <a:buAutoNum type="arabicPeriod"/>
            </a:pPr>
            <a:r>
              <a:rPr lang="en-US" sz="1200" kern="1200" dirty="0" smtClean="0">
                <a:solidFill>
                  <a:schemeClr val="tx1"/>
                </a:solidFill>
                <a:latin typeface="+mn-lt"/>
                <a:ea typeface="+mn-ea"/>
                <a:cs typeface="+mn-cs"/>
              </a:rPr>
              <a:t>Right-click the sky background on the original template, and then click </a:t>
            </a:r>
            <a:r>
              <a:rPr lang="en-US" sz="1200" b="1" kern="1200" dirty="0" smtClean="0">
                <a:solidFill>
                  <a:schemeClr val="tx1"/>
                </a:solidFill>
                <a:latin typeface="+mn-lt"/>
                <a:ea typeface="+mn-ea"/>
                <a:cs typeface="+mn-cs"/>
              </a:rPr>
              <a:t>Save Background</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Save the file as a JPEG (.jpg) file format.</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Background Styles</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Picture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under </a:t>
            </a:r>
            <a:r>
              <a:rPr lang="en-US" sz="1200" b="1" kern="1200" dirty="0" smtClean="0">
                <a:solidFill>
                  <a:schemeClr val="tx1"/>
                </a:solidFill>
                <a:latin typeface="+mn-lt"/>
                <a:ea typeface="+mn-ea"/>
                <a:cs typeface="+mn-cs"/>
              </a:rPr>
              <a:t>Insert from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File</a:t>
            </a:r>
            <a:r>
              <a:rPr lang="en-US" sz="1200" kern="120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Insert Picture </a:t>
            </a:r>
            <a:r>
              <a:rPr lang="en-US" sz="1200" kern="1200" dirty="0" smtClean="0">
                <a:solidFill>
                  <a:schemeClr val="tx1"/>
                </a:solidFill>
                <a:latin typeface="+mn-lt"/>
                <a:ea typeface="+mn-ea"/>
                <a:cs typeface="+mn-cs"/>
              </a:rPr>
              <a:t>dialog</a:t>
            </a:r>
            <a:r>
              <a:rPr lang="en-US" sz="1200" kern="1200" baseline="0" dirty="0" smtClean="0">
                <a:solidFill>
                  <a:schemeClr val="tx1"/>
                </a:solidFill>
                <a:latin typeface="+mn-lt"/>
                <a:ea typeface="+mn-ea"/>
                <a:cs typeface="+mn-cs"/>
              </a:rPr>
              <a:t> box, </a:t>
            </a:r>
            <a:r>
              <a:rPr lang="en-US" sz="1200" b="0" kern="1200" dirty="0" smtClean="0">
                <a:solidFill>
                  <a:schemeClr val="tx1"/>
                </a:solidFill>
                <a:latin typeface="+mn-lt"/>
                <a:ea typeface="+mn-ea"/>
                <a:cs typeface="+mn-cs"/>
              </a:rPr>
              <a:t>select</a:t>
            </a:r>
            <a:r>
              <a:rPr lang="en-US" sz="1200" b="0" kern="1200" baseline="0" dirty="0" smtClean="0">
                <a:solidFill>
                  <a:schemeClr val="tx1"/>
                </a:solidFill>
                <a:latin typeface="+mn-lt"/>
                <a:ea typeface="+mn-ea"/>
                <a:cs typeface="+mn-cs"/>
              </a:rPr>
              <a:t> a picture, and then click </a:t>
            </a:r>
            <a:r>
              <a:rPr lang="en-US" sz="1200" b="1" kern="1200" baseline="0" dirty="0" smtClean="0">
                <a:solidFill>
                  <a:schemeClr val="tx1"/>
                </a:solidFill>
                <a:latin typeface="+mn-lt"/>
                <a:ea typeface="+mn-ea"/>
                <a:cs typeface="+mn-cs"/>
              </a:rPr>
              <a:t>Insert</a:t>
            </a:r>
            <a:r>
              <a:rPr lang="en-US" sz="1200" b="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1786358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Animated balloon floats </a:t>
            </a:r>
            <a:r>
              <a:rPr lang="en-US" sz="1400" b="1" kern="1200" smtClean="0">
                <a:solidFill>
                  <a:schemeClr val="tx1"/>
                </a:solidFill>
                <a:latin typeface="+mn-lt"/>
                <a:ea typeface="+mn-ea"/>
                <a:cs typeface="+mn-cs"/>
              </a:rPr>
              <a:t>into distance</a:t>
            </a:r>
            <a:endParaRPr lang="en-US" sz="1400" b="1"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(Advanced)</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balloon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Slides</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Layout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Blank</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Basic 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Teardrop </a:t>
            </a:r>
            <a:r>
              <a:rPr lang="en-US" sz="1200" kern="1200" dirty="0" smtClean="0">
                <a:solidFill>
                  <a:schemeClr val="tx1"/>
                </a:solidFill>
                <a:latin typeface="+mn-lt"/>
                <a:ea typeface="+mn-ea"/>
                <a:cs typeface="+mn-cs"/>
              </a:rPr>
              <a:t>(second row, fourth from the left). On the slide, drag to draw the teardrop.</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launcher, and then in the </a:t>
            </a:r>
            <a:r>
              <a:rPr lang="en-US" sz="1200" b="1" kern="1200" dirty="0" smtClean="0">
                <a:solidFill>
                  <a:schemeClr val="tx1"/>
                </a:solidFill>
                <a:latin typeface="+mn-lt"/>
                <a:ea typeface="+mn-ea"/>
                <a:cs typeface="+mn-cs"/>
              </a:rPr>
              <a:t>Format Shape</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dialog box, click Size in the left pane. In the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pane, under </a:t>
            </a:r>
            <a:r>
              <a:rPr lang="en-US" sz="1200" b="1" kern="1200" baseline="0" dirty="0" smtClean="0">
                <a:solidFill>
                  <a:schemeClr val="tx1"/>
                </a:solidFill>
                <a:latin typeface="+mn-lt"/>
                <a:ea typeface="+mn-ea"/>
                <a:cs typeface="+mn-cs"/>
              </a:rPr>
              <a:t>Size and rotate</a:t>
            </a:r>
            <a:r>
              <a:rPr lang="en-US" sz="1200" kern="1200" baseline="0" dirty="0" smtClean="0">
                <a:solidFill>
                  <a:schemeClr val="tx1"/>
                </a:solidFill>
                <a:latin typeface="+mn-lt"/>
                <a:ea typeface="+mn-ea"/>
                <a:cs typeface="+mn-cs"/>
              </a:rPr>
              <a:t>, do the following:</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1.66</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1.7”</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lgn="l" defTabSz="914400" rtl="0" eaLnBrk="1" latinLnBrk="0" hangingPunct="1">
              <a:buFont typeface="Arial" pitchFamily="34" charset="0"/>
              <a:buChar char="•"/>
            </a:pPr>
            <a:r>
              <a:rPr lang="en-US" sz="1200" kern="1200" dirty="0" smtClean="0">
                <a:solidFill>
                  <a:schemeClr val="tx1"/>
                </a:solidFill>
                <a:latin typeface="+mn-lt"/>
                <a:ea typeface="+mn-ea"/>
                <a:cs typeface="+mn-cs"/>
              </a:rPr>
              <a:t>In the Rotation box, enter </a:t>
            </a:r>
            <a:r>
              <a:rPr lang="en-US" sz="1200" b="1" kern="1200" dirty="0" smtClean="0">
                <a:solidFill>
                  <a:schemeClr val="tx1"/>
                </a:solidFill>
                <a:latin typeface="+mn-lt"/>
                <a:ea typeface="+mn-ea"/>
                <a:cs typeface="+mn-cs"/>
              </a:rPr>
              <a:t>133⁰</a:t>
            </a:r>
            <a:r>
              <a:rPr lang="en-US" sz="1200" kern="1200" dirty="0" smtClean="0">
                <a:solidFill>
                  <a:schemeClr val="tx1"/>
                </a:solidFill>
                <a:latin typeface="+mn-lt"/>
                <a:ea typeface="+mn-ea"/>
                <a:cs typeface="+mn-cs"/>
              </a:rPr>
              <a:t>.</a:t>
            </a:r>
          </a:p>
          <a:p>
            <a:pPr marL="228600" indent="-228600">
              <a:buFont typeface="+mj-lt"/>
              <a:buAutoNum type="arabicPeriod"/>
            </a:pPr>
            <a:r>
              <a:rPr lang="en-US" sz="1200" kern="1200" dirty="0" smtClean="0">
                <a:solidFill>
                  <a:schemeClr val="tx1"/>
                </a:solidFill>
                <a:latin typeface="+mn-lt"/>
                <a:ea typeface="+mn-ea"/>
                <a:cs typeface="+mn-cs"/>
              </a:rPr>
              <a:t>Also in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Format Shape</a:t>
            </a:r>
            <a:r>
              <a:rPr lang="en-US" sz="1200" kern="1200" dirty="0" smtClean="0">
                <a:solidFill>
                  <a:schemeClr val="tx1"/>
                </a:solidFill>
                <a:effectLst/>
                <a:latin typeface="+mn-lt"/>
                <a:ea typeface="+mn-ea"/>
                <a:cs typeface="+mn-cs"/>
              </a:rPr>
              <a:t> dialog box click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in the left pane, select </a:t>
            </a:r>
            <a:r>
              <a:rPr lang="en-US" sz="1200" b="1" kern="1200" dirty="0" smtClean="0">
                <a:solidFill>
                  <a:schemeClr val="tx1"/>
                </a:solidFill>
                <a:effectLst/>
                <a:latin typeface="+mn-lt"/>
                <a:ea typeface="+mn-ea"/>
                <a:cs typeface="+mn-cs"/>
              </a:rPr>
              <a:t>Gradient fill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pane, and then do the following:</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Type</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Linear</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Angle</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a:t>
            </a:r>
            <a:r>
              <a:rPr lang="en-US" sz="1200" kern="1200" baseline="0" dirty="0" smtClean="0">
                <a:solidFill>
                  <a:schemeClr val="tx1"/>
                </a:solidFill>
                <a:latin typeface="+mn-lt"/>
                <a:ea typeface="+mn-ea"/>
                <a:cs typeface="+mn-cs"/>
              </a:rPr>
              <a:t> 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66%</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Lighter 40%</a:t>
            </a:r>
            <a:r>
              <a:rPr lang="en-US" sz="1200" kern="1200" dirty="0" smtClean="0">
                <a:solidFill>
                  <a:schemeClr val="tx1"/>
                </a:solidFill>
                <a:latin typeface="+mn-lt"/>
                <a:ea typeface="+mn-ea"/>
                <a:cs typeface="+mn-cs"/>
              </a:rPr>
              <a:t> (fourth </a:t>
            </a:r>
            <a:r>
              <a:rPr lang="en-US" sz="1200" kern="1200" baseline="0" dirty="0" smtClean="0">
                <a:solidFill>
                  <a:schemeClr val="tx1"/>
                </a:solidFill>
                <a:latin typeface="+mn-lt"/>
                <a:ea typeface="+mn-ea"/>
                <a:cs typeface="+mn-cs"/>
              </a:rPr>
              <a:t>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White, Background 1 </a:t>
            </a:r>
            <a:r>
              <a:rPr lang="en-US" sz="1200" kern="1200" dirty="0" smtClean="0">
                <a:solidFill>
                  <a:schemeClr val="tx1"/>
                </a:solidFill>
                <a:latin typeface="+mn-lt"/>
                <a:ea typeface="+mn-ea"/>
                <a:cs typeface="+mn-cs"/>
              </a:rPr>
              <a:t>(first </a:t>
            </a:r>
            <a:r>
              <a:rPr lang="en-US" sz="1200" kern="1200" baseline="0" dirty="0" smtClean="0">
                <a:solidFill>
                  <a:schemeClr val="tx1"/>
                </a:solidFill>
                <a:latin typeface="+mn-lt"/>
                <a:ea typeface="+mn-ea"/>
                <a:cs typeface="+mn-cs"/>
              </a:rPr>
              <a:t>row, first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a:t>
            </a:r>
            <a:r>
              <a:rPr lang="en-US" sz="1200" kern="1200" baseline="0" dirty="0" smtClean="0">
                <a:solidFill>
                  <a:schemeClr val="tx1"/>
                </a:solidFill>
                <a:latin typeface="+mn-lt"/>
                <a:ea typeface="+mn-ea"/>
                <a:cs typeface="+mn-cs"/>
              </a:rPr>
              <a:t> 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Line 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a:t>
            </a:r>
            <a:r>
              <a:rPr lang="en-US" sz="1200" b="0" kern="1200" dirty="0" smtClean="0">
                <a:solidFill>
                  <a:schemeClr val="tx1"/>
                </a:solidFill>
                <a:latin typeface="+mn-lt"/>
                <a:ea typeface="+mn-ea"/>
                <a:cs typeface="+mn-cs"/>
              </a:rPr>
              <a:t>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Isosceles Triangle</a:t>
            </a:r>
            <a:r>
              <a:rPr lang="en-US" sz="1200" kern="1200" dirty="0" smtClean="0">
                <a:solidFill>
                  <a:schemeClr val="tx1"/>
                </a:solidFill>
                <a:latin typeface="+mn-lt"/>
                <a:ea typeface="+mn-ea"/>
                <a:cs typeface="+mn-cs"/>
              </a:rPr>
              <a:t> (third option from the left). On the slide, drag to draw the isosceles</a:t>
            </a:r>
            <a:r>
              <a:rPr lang="en-US" sz="1200" kern="1200" baseline="0" dirty="0" smtClean="0">
                <a:solidFill>
                  <a:schemeClr val="tx1"/>
                </a:solidFill>
                <a:latin typeface="+mn-lt"/>
                <a:ea typeface="+mn-ea"/>
                <a:cs typeface="+mn-cs"/>
              </a:rPr>
              <a:t> triangle.</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Select the isosceles triangle.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Position</a:t>
            </a:r>
            <a:r>
              <a:rPr lang="en-US" sz="1200" kern="1200" dirty="0" smtClean="0">
                <a:solidFill>
                  <a:schemeClr val="tx1"/>
                </a:solidFill>
                <a:latin typeface="+mn-lt"/>
                <a:ea typeface="+mn-ea"/>
                <a:cs typeface="+mn-cs"/>
              </a:rPr>
              <a:t> dialog box launcher.</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click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in the left pane. i</a:t>
            </a:r>
            <a:r>
              <a:rPr lang="en-US" sz="1200" kern="1200" dirty="0" smtClean="0">
                <a:solidFill>
                  <a:schemeClr val="tx1"/>
                </a:solidFill>
                <a:latin typeface="+mn-lt"/>
                <a:ea typeface="+mn-ea"/>
                <a:cs typeface="+mn-cs"/>
              </a:rPr>
              <a:t>n the</a:t>
            </a:r>
            <a:r>
              <a:rPr lang="en-US" sz="1200" b="1" kern="1200" dirty="0" smtClean="0">
                <a:solidFill>
                  <a:schemeClr val="tx1"/>
                </a:solidFill>
                <a:latin typeface="+mn-lt"/>
                <a:ea typeface="+mn-ea"/>
                <a:cs typeface="+mn-cs"/>
              </a:rPr>
              <a:t> Size </a:t>
            </a:r>
            <a:r>
              <a:rPr lang="en-US" sz="1200" b="0" kern="1200" dirty="0" smtClean="0">
                <a:solidFill>
                  <a:schemeClr val="tx1"/>
                </a:solidFill>
                <a:latin typeface="+mn-lt"/>
                <a:ea typeface="+mn-ea"/>
                <a:cs typeface="+mn-cs"/>
              </a:rPr>
              <a:t>pane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rotate</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0.16”</a:t>
            </a:r>
            <a:r>
              <a:rPr lang="en-US" sz="1200" b="0" kern="1200" dirty="0" smtClean="0">
                <a:solidFill>
                  <a:schemeClr val="tx1"/>
                </a:solidFill>
                <a:latin typeface="+mn-lt"/>
                <a:ea typeface="+mn-ea"/>
                <a:cs typeface="+mn-cs"/>
              </a:rPr>
              <a:t>.</a:t>
            </a:r>
          </a:p>
          <a:p>
            <a:pPr marL="685800" lvl="1" indent="-228600">
              <a:buFont typeface="Arial" pitchFamily="34" charset="0"/>
              <a:buChar char="•"/>
            </a:pPr>
            <a:r>
              <a:rPr lang="en-US" sz="1200" b="0" kern="1200" dirty="0" smtClean="0">
                <a:solidFill>
                  <a:schemeClr val="tx1"/>
                </a:solidFill>
                <a:latin typeface="+mn-lt"/>
                <a:ea typeface="+mn-ea"/>
                <a:cs typeface="+mn-cs"/>
              </a:rPr>
              <a:t>In</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enter </a:t>
            </a:r>
            <a:r>
              <a:rPr lang="en-US" sz="1200" b="1" kern="1200" dirty="0" smtClean="0">
                <a:solidFill>
                  <a:schemeClr val="tx1"/>
                </a:solidFill>
                <a:latin typeface="+mn-lt"/>
                <a:ea typeface="+mn-ea"/>
                <a:cs typeface="+mn-cs"/>
              </a:rPr>
              <a:t>0.11</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Rotation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8</a:t>
            </a:r>
            <a:r>
              <a:rPr lang="en-US" sz="1200" kern="1200" dirty="0" smtClean="0">
                <a:solidFill>
                  <a:schemeClr val="tx1"/>
                </a:solidFill>
                <a:latin typeface="+mn-lt"/>
                <a:ea typeface="+mn-ea"/>
                <a:cs typeface="+mn-cs"/>
              </a:rPr>
              <a:t>⁰</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click </a:t>
            </a:r>
            <a:r>
              <a:rPr lang="en-US" sz="1200" b="1" kern="1200" dirty="0" smtClean="0">
                <a:solidFill>
                  <a:schemeClr val="tx1"/>
                </a:solidFill>
                <a:latin typeface="+mn-lt"/>
                <a:ea typeface="+mn-ea"/>
                <a:cs typeface="+mn-cs"/>
              </a:rPr>
              <a:t>Solid Fill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Color</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b="1" kern="1200" baseline="0" dirty="0" smtClean="0">
                <a:solidFill>
                  <a:schemeClr val="tx1"/>
                </a:solidFill>
                <a:latin typeface="+mn-lt"/>
                <a:ea typeface="+mn-ea"/>
                <a:cs typeface="+mn-cs"/>
              </a:rPr>
              <a:t> 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 </a:t>
            </a:r>
            <a:r>
              <a:rPr lang="en-US" sz="1200" kern="1200" dirty="0" smtClean="0">
                <a:solidFill>
                  <a:schemeClr val="tx1"/>
                </a:solidFill>
                <a:latin typeface="+mn-lt"/>
                <a:ea typeface="+mn-ea"/>
                <a:cs typeface="+mn-cs"/>
              </a:rPr>
              <a:t>(fifth</a:t>
            </a:r>
            <a:r>
              <a:rPr lang="en-US" sz="1200" kern="1200" baseline="0" dirty="0" smtClean="0">
                <a:solidFill>
                  <a:schemeClr val="tx1"/>
                </a:solidFill>
                <a:latin typeface="+mn-lt"/>
                <a:ea typeface="+mn-ea"/>
                <a:cs typeface="+mn-cs"/>
              </a:rPr>
              <a:t> row, sixth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 </a:t>
            </a:r>
            <a:r>
              <a:rPr lang="en-US" sz="1200" kern="1200" dirty="0" smtClean="0">
                <a:solidFill>
                  <a:schemeClr val="tx1"/>
                </a:solidFill>
                <a:latin typeface="+mn-lt"/>
                <a:ea typeface="+mn-ea"/>
                <a:cs typeface="+mn-cs"/>
              </a:rPr>
              <a:t>and then in the</a:t>
            </a:r>
            <a:r>
              <a:rPr lang="en-US" sz="1200" b="1" kern="1200" dirty="0" smtClean="0">
                <a:solidFill>
                  <a:schemeClr val="tx1"/>
                </a:solidFill>
                <a:latin typeface="+mn-lt"/>
                <a:ea typeface="+mn-ea"/>
                <a:cs typeface="+mn-cs"/>
              </a:rPr>
              <a:t> Line Color </a:t>
            </a:r>
            <a:r>
              <a:rPr lang="en-US" sz="1200" kern="1200" dirty="0" smtClean="0">
                <a:solidFill>
                  <a:schemeClr val="tx1"/>
                </a:solidFill>
                <a:latin typeface="+mn-lt"/>
                <a:ea typeface="+mn-ea"/>
                <a:cs typeface="+mn-cs"/>
              </a:rPr>
              <a:t>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Position the isosceles triangle on the slide so that the sharp angle touches the point of the teardrop.</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Lines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Curve </a:t>
            </a:r>
            <a:r>
              <a:rPr lang="en-US" sz="1200" kern="1200" dirty="0" smtClean="0">
                <a:solidFill>
                  <a:schemeClr val="tx1"/>
                </a:solidFill>
                <a:latin typeface="+mn-lt"/>
                <a:ea typeface="+mn-ea"/>
                <a:cs typeface="+mn-cs"/>
              </a:rPr>
              <a:t>(tenth option from the right). On the slide, draw a curve (for, example, one that has four points). Press </a:t>
            </a:r>
            <a:r>
              <a:rPr lang="en-US" sz="1200" b="0" kern="1200" dirty="0" smtClean="0">
                <a:solidFill>
                  <a:schemeClr val="tx1"/>
                </a:solidFill>
                <a:latin typeface="+mn-lt"/>
                <a:ea typeface="+mn-ea"/>
                <a:cs typeface="+mn-cs"/>
              </a:rPr>
              <a:t>ESC</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to</a:t>
            </a:r>
            <a:r>
              <a:rPr lang="en-US" sz="1200" kern="1200" dirty="0" smtClean="0">
                <a:solidFill>
                  <a:schemeClr val="tx1"/>
                </a:solidFill>
                <a:latin typeface="+mn-lt"/>
                <a:ea typeface="+mn-ea"/>
                <a:cs typeface="+mn-cs"/>
              </a:rPr>
              <a:t> end the curve.</a:t>
            </a:r>
          </a:p>
          <a:p>
            <a:pPr marL="228600" lvl="0" indent="-228600">
              <a:buFont typeface="+mj-lt"/>
              <a:buAutoNum type="arabicPeriod"/>
            </a:pPr>
            <a:r>
              <a:rPr lang="en-US" sz="1200" kern="1200" dirty="0" smtClean="0">
                <a:solidFill>
                  <a:schemeClr val="tx1"/>
                </a:solidFill>
                <a:latin typeface="+mn-lt"/>
                <a:ea typeface="+mn-ea"/>
                <a:cs typeface="+mn-cs"/>
              </a:rPr>
              <a:t>Select the curvy line. 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a:t>
            </a:r>
            <a:r>
              <a:rPr lang="en-US" sz="1200" kern="1200" baseline="0" dirty="0" smtClean="0">
                <a:solidFill>
                  <a:schemeClr val="tx1"/>
                </a:solidFill>
                <a:latin typeface="+mn-lt"/>
                <a:ea typeface="+mn-ea"/>
                <a:cs typeface="+mn-cs"/>
              </a:rPr>
              <a:t> arrow next to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and then under</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(third</a:t>
            </a:r>
            <a:r>
              <a:rPr lang="en-US" sz="1200" b="0" kern="1200" baseline="0" dirty="0" smtClean="0">
                <a:solidFill>
                  <a:schemeClr val="tx1"/>
                </a:solidFill>
                <a:latin typeface="+mn-lt"/>
                <a:ea typeface="+mn-ea"/>
                <a:cs typeface="+mn-cs"/>
              </a:rPr>
              <a:t> row, first option from the left).</a:t>
            </a:r>
            <a:endParaRPr lang="en-US" sz="1200" b="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Weight, </a:t>
            </a:r>
            <a:r>
              <a:rPr lang="en-US" sz="1200" kern="1200" dirty="0" smtClean="0">
                <a:solidFill>
                  <a:schemeClr val="tx1"/>
                </a:solidFill>
                <a:latin typeface="+mn-lt"/>
                <a:ea typeface="+mn-ea"/>
                <a:cs typeface="+mn-cs"/>
              </a:rPr>
              <a:t>and then click</a:t>
            </a:r>
            <a:r>
              <a:rPr lang="en-US" sz="1200" b="1" kern="1200" dirty="0" smtClean="0">
                <a:solidFill>
                  <a:schemeClr val="tx1"/>
                </a:solidFill>
                <a:latin typeface="+mn-lt"/>
                <a:ea typeface="+mn-ea"/>
                <a:cs typeface="+mn-cs"/>
              </a:rPr>
              <a:t> 1 pt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curve on your slide so that one end is touching the bottom edge of the isosceles triangle.</a:t>
            </a: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select </a:t>
            </a:r>
            <a:r>
              <a:rPr lang="en-US" sz="1200" b="1" kern="1200" dirty="0" smtClean="0">
                <a:solidFill>
                  <a:schemeClr val="tx1"/>
                </a:solidFill>
                <a:latin typeface="+mn-lt"/>
                <a:ea typeface="+mn-ea"/>
                <a:cs typeface="+mn-cs"/>
              </a:rPr>
              <a:t>Oval</a:t>
            </a:r>
            <a:r>
              <a:rPr lang="en-US" sz="1200" kern="1200" dirty="0" smtClean="0">
                <a:solidFill>
                  <a:schemeClr val="tx1"/>
                </a:solidFill>
                <a:latin typeface="+mn-lt"/>
                <a:ea typeface="+mn-ea"/>
                <a:cs typeface="+mn-cs"/>
              </a:rPr>
              <a:t> (second option from the left). On the slide, drag to draw an oval.</a:t>
            </a:r>
          </a:p>
          <a:p>
            <a:pPr marL="228600" lvl="0" indent="-228600">
              <a:buFont typeface="+mj-lt"/>
              <a:buAutoNum type="arabicPeriod"/>
            </a:pPr>
            <a:r>
              <a:rPr lang="en-US" sz="1200" kern="1200" dirty="0" smtClean="0">
                <a:solidFill>
                  <a:schemeClr val="tx1"/>
                </a:solidFill>
                <a:latin typeface="+mn-lt"/>
                <a:ea typeface="+mn-ea"/>
                <a:cs typeface="+mn-cs"/>
              </a:rPr>
              <a:t>Select the oval.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a:t>
            </a:r>
            <a:r>
              <a:rPr lang="en-US" sz="1200" kern="1200" baseline="0" dirty="0" smtClean="0">
                <a:solidFill>
                  <a:schemeClr val="tx1"/>
                </a:solidFill>
                <a:latin typeface="+mn-lt"/>
                <a:ea typeface="+mn-ea"/>
                <a:cs typeface="+mn-cs"/>
              </a:rPr>
              <a:t>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1.2”. </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Shape Width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Fill</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and then click</a:t>
            </a:r>
            <a:r>
              <a:rPr lang="en-US" sz="1200" b="1" kern="1200" dirty="0" smtClean="0">
                <a:solidFill>
                  <a:schemeClr val="tx1"/>
                </a:solidFill>
                <a:latin typeface="+mn-lt"/>
                <a:ea typeface="+mn-ea"/>
                <a:cs typeface="+mn-cs"/>
              </a:rPr>
              <a:t> 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Gradients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p>
          <a:p>
            <a:pPr marL="685800" lvl="1"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 </a:t>
            </a:r>
            <a:r>
              <a:rPr lang="en-US" sz="1200" b="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Radial</a:t>
            </a:r>
            <a:r>
              <a:rPr lang="en-US" sz="1200" b="0" kern="1200" dirty="0" smtClean="0">
                <a:solidFill>
                  <a:schemeClr val="tx1"/>
                </a:solidFill>
                <a:latin typeface="+mn-lt"/>
                <a:ea typeface="+mn-ea"/>
                <a:cs typeface="+mn-cs"/>
              </a:rPr>
              <a:t>. </a:t>
            </a:r>
          </a:p>
          <a:p>
            <a:pPr marL="685800" lvl="1" indent="-228600">
              <a:buFont typeface="Arial" pitchFamily="34" charset="0"/>
              <a:buChar cha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Direction</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From Center </a:t>
            </a:r>
            <a:r>
              <a:rPr lang="en-US" sz="1200" b="0" kern="1200" baseline="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endParaRPr lang="en-US" sz="1200" b="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81%</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in the</a:t>
            </a:r>
            <a:r>
              <a:rPr lang="en-US" sz="1200" b="1" kern="1200" dirty="0" smtClean="0">
                <a:solidFill>
                  <a:schemeClr val="tx1"/>
                </a:solidFill>
                <a:latin typeface="+mn-lt"/>
                <a:ea typeface="+mn-ea"/>
                <a:cs typeface="+mn-cs"/>
              </a:rPr>
              <a:t> Line Color pane</a:t>
            </a:r>
            <a:r>
              <a:rPr lang="en-US" sz="1200" kern="1200" dirty="0" smtClean="0">
                <a:solidFill>
                  <a:schemeClr val="tx1"/>
                </a:solidFill>
                <a:latin typeface="+mn-lt"/>
                <a:ea typeface="+mn-ea"/>
                <a:cs typeface="+mn-cs"/>
              </a:rPr>
              <a:t> click</a:t>
            </a:r>
            <a:r>
              <a:rPr lang="en-US" sz="1200" b="1" kern="1200" dirty="0" smtClean="0">
                <a:solidFill>
                  <a:schemeClr val="tx1"/>
                </a:solidFill>
                <a:latin typeface="+mn-lt"/>
                <a:ea typeface="+mn-ea"/>
                <a:cs typeface="+mn-cs"/>
              </a:rPr>
              <a:t> 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oval at the top, left edge of the teardrop to create a lighting effect. </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select all four objects.</a:t>
            </a:r>
            <a:r>
              <a:rPr lang="en-US" sz="120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Objects </a:t>
            </a:r>
            <a:r>
              <a:rPr lang="en-US" sz="120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Group.</a:t>
            </a: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indent="-228600">
              <a:buFontTx/>
              <a:buNone/>
            </a:pPr>
            <a:r>
              <a:rPr lang="en-US" sz="1200" kern="1200" dirty="0" smtClean="0">
                <a:solidFill>
                  <a:schemeClr val="tx1"/>
                </a:solidFill>
                <a:latin typeface="+mn-lt"/>
                <a:ea typeface="+mn-ea"/>
                <a:cs typeface="+mn-cs"/>
              </a:rPr>
              <a:t>To reproduce the animation effects on this slide, do the following: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balloon</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drag it off the bottom left corner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slide.</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&amp;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Diagonal Up Right</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motion path and then drag the end point (red triangle) across the slide and off the top right corner.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Emphasis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Grow/Shrink.</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and then click the </a:t>
            </a:r>
            <a:r>
              <a:rPr lang="en-US" sz="1200" b="1" kern="1200" dirty="0" smtClean="0">
                <a:solidFill>
                  <a:schemeClr val="tx1"/>
                </a:solidFill>
                <a:effectLst/>
                <a:latin typeface="+mn-lt"/>
                <a:ea typeface="+mn-ea"/>
                <a:cs typeface="+mn-cs"/>
              </a:rPr>
              <a:t>Show Additional Effect Options </a:t>
            </a:r>
            <a:r>
              <a:rPr lang="en-US" sz="1200" kern="1200" dirty="0" smtClean="0">
                <a:solidFill>
                  <a:schemeClr val="tx1"/>
                </a:solidFill>
                <a:effectLst/>
                <a:latin typeface="+mn-lt"/>
                <a:ea typeface="+mn-ea"/>
                <a:cs typeface="+mn-cs"/>
              </a:rPr>
              <a:t>dialog box launcher. In the </a:t>
            </a:r>
            <a:r>
              <a:rPr lang="en-US" sz="1200" b="1" kern="1200" dirty="0" smtClean="0">
                <a:solidFill>
                  <a:schemeClr val="tx1"/>
                </a:solidFill>
                <a:effectLst/>
                <a:latin typeface="+mn-lt"/>
                <a:ea typeface="+mn-ea"/>
                <a:cs typeface="+mn-cs"/>
              </a:rPr>
              <a:t>Grow/Shrink</a:t>
            </a:r>
            <a:r>
              <a:rPr lang="en-US" sz="1200" kern="1200" baseline="0" dirty="0" smtClean="0">
                <a:solidFill>
                  <a:schemeClr val="tx1"/>
                </a:solidFill>
                <a:effectLst/>
                <a:latin typeface="+mn-lt"/>
                <a:ea typeface="+mn-ea"/>
                <a:cs typeface="+mn-cs"/>
              </a:rPr>
              <a:t> dialog box, under </a:t>
            </a:r>
            <a:r>
              <a:rPr lang="en-US" sz="1200" b="1" kern="1200" baseline="0" dirty="0" smtClean="0">
                <a:solidFill>
                  <a:schemeClr val="tx1"/>
                </a:solidFill>
                <a:effectLst/>
                <a:latin typeface="+mn-lt"/>
                <a:ea typeface="+mn-ea"/>
                <a:cs typeface="+mn-cs"/>
              </a:rPr>
              <a:t>Settings</a:t>
            </a:r>
            <a:r>
              <a:rPr lang="en-US" sz="1200" kern="1200" baseline="0" dirty="0" smtClean="0">
                <a:solidFill>
                  <a:schemeClr val="tx1"/>
                </a:solidFill>
                <a:effectLst/>
                <a:latin typeface="+mn-lt"/>
                <a:ea typeface="+mn-ea"/>
                <a:cs typeface="+mn-cs"/>
              </a:rPr>
              <a:t>, </a:t>
            </a:r>
            <a:r>
              <a:rPr lang="en-US" sz="1200" b="0" kern="1200" baseline="0" dirty="0"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lick the arrow next to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a:t>
            </a:r>
            <a:r>
              <a:rPr lang="en-US" sz="1200" kern="1200" baseline="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endParaRPr lang="en-US" sz="1200" b="1" kern="1200" dirty="0" smtClean="0">
              <a:solidFill>
                <a:schemeClr val="tx1"/>
              </a:solidFill>
              <a:effectLst/>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background on this slide, do one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Note: </a:t>
            </a:r>
            <a:r>
              <a:rPr lang="en-US" sz="1200" kern="1200" dirty="0" smtClean="0">
                <a:solidFill>
                  <a:schemeClr val="tx1"/>
                </a:solidFill>
                <a:latin typeface="+mn-lt"/>
                <a:ea typeface="+mn-ea"/>
                <a:cs typeface="+mn-cs"/>
              </a:rPr>
              <a:t>You can save the background of this slide template as a picture and use it in your own slides. To use the same background as this slide, do the following:</a:t>
            </a:r>
          </a:p>
          <a:p>
            <a:pPr marL="685800" lvl="1" indent="-228600">
              <a:buFont typeface="+mj-lt"/>
              <a:buAutoNum type="arabicPeriod"/>
            </a:pPr>
            <a:r>
              <a:rPr lang="en-US" sz="1200" kern="1200" dirty="0" smtClean="0">
                <a:solidFill>
                  <a:schemeClr val="tx1"/>
                </a:solidFill>
                <a:latin typeface="+mn-lt"/>
                <a:ea typeface="+mn-ea"/>
                <a:cs typeface="+mn-cs"/>
              </a:rPr>
              <a:t>Right-click the sky background on the original template, and then click </a:t>
            </a:r>
            <a:r>
              <a:rPr lang="en-US" sz="1200" b="1" kern="1200" dirty="0" smtClean="0">
                <a:solidFill>
                  <a:schemeClr val="tx1"/>
                </a:solidFill>
                <a:latin typeface="+mn-lt"/>
                <a:ea typeface="+mn-ea"/>
                <a:cs typeface="+mn-cs"/>
              </a:rPr>
              <a:t>Save Background</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Save the file as a JPEG (.jpg) file format.</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Background Styles</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Picture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under </a:t>
            </a:r>
            <a:r>
              <a:rPr lang="en-US" sz="1200" b="1" kern="1200" dirty="0" smtClean="0">
                <a:solidFill>
                  <a:schemeClr val="tx1"/>
                </a:solidFill>
                <a:latin typeface="+mn-lt"/>
                <a:ea typeface="+mn-ea"/>
                <a:cs typeface="+mn-cs"/>
              </a:rPr>
              <a:t>Insert from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File</a:t>
            </a:r>
            <a:r>
              <a:rPr lang="en-US" sz="1200" kern="120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Insert Picture </a:t>
            </a:r>
            <a:r>
              <a:rPr lang="en-US" sz="1200" kern="1200" dirty="0" smtClean="0">
                <a:solidFill>
                  <a:schemeClr val="tx1"/>
                </a:solidFill>
                <a:latin typeface="+mn-lt"/>
                <a:ea typeface="+mn-ea"/>
                <a:cs typeface="+mn-cs"/>
              </a:rPr>
              <a:t>dialog</a:t>
            </a:r>
            <a:r>
              <a:rPr lang="en-US" sz="1200" kern="1200" baseline="0" dirty="0" smtClean="0">
                <a:solidFill>
                  <a:schemeClr val="tx1"/>
                </a:solidFill>
                <a:latin typeface="+mn-lt"/>
                <a:ea typeface="+mn-ea"/>
                <a:cs typeface="+mn-cs"/>
              </a:rPr>
              <a:t> box, </a:t>
            </a:r>
            <a:r>
              <a:rPr lang="en-US" sz="1200" b="0" kern="1200" dirty="0" smtClean="0">
                <a:solidFill>
                  <a:schemeClr val="tx1"/>
                </a:solidFill>
                <a:latin typeface="+mn-lt"/>
                <a:ea typeface="+mn-ea"/>
                <a:cs typeface="+mn-cs"/>
              </a:rPr>
              <a:t>select</a:t>
            </a:r>
            <a:r>
              <a:rPr lang="en-US" sz="1200" b="0" kern="1200" baseline="0" dirty="0" smtClean="0">
                <a:solidFill>
                  <a:schemeClr val="tx1"/>
                </a:solidFill>
                <a:latin typeface="+mn-lt"/>
                <a:ea typeface="+mn-ea"/>
                <a:cs typeface="+mn-cs"/>
              </a:rPr>
              <a:t> a picture, and then click </a:t>
            </a:r>
            <a:r>
              <a:rPr lang="en-US" sz="1200" b="1" kern="1200" baseline="0" dirty="0" smtClean="0">
                <a:solidFill>
                  <a:schemeClr val="tx1"/>
                </a:solidFill>
                <a:latin typeface="+mn-lt"/>
                <a:ea typeface="+mn-ea"/>
                <a:cs typeface="+mn-cs"/>
              </a:rPr>
              <a:t>Insert</a:t>
            </a:r>
            <a:r>
              <a:rPr lang="en-US" sz="1200" b="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4293698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Animated balloon floats </a:t>
            </a:r>
            <a:r>
              <a:rPr lang="en-US" sz="1400" b="1" kern="1200" smtClean="0">
                <a:solidFill>
                  <a:schemeClr val="tx1"/>
                </a:solidFill>
                <a:latin typeface="+mn-lt"/>
                <a:ea typeface="+mn-ea"/>
                <a:cs typeface="+mn-cs"/>
              </a:rPr>
              <a:t>into distance</a:t>
            </a:r>
            <a:endParaRPr lang="en-US" sz="1400" b="1"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(Advanced)</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balloon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Slides</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Layout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Blank</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Basic 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Teardrop </a:t>
            </a:r>
            <a:r>
              <a:rPr lang="en-US" sz="1200" kern="1200" dirty="0" smtClean="0">
                <a:solidFill>
                  <a:schemeClr val="tx1"/>
                </a:solidFill>
                <a:latin typeface="+mn-lt"/>
                <a:ea typeface="+mn-ea"/>
                <a:cs typeface="+mn-cs"/>
              </a:rPr>
              <a:t>(second row, fourth from the left). On the slide, drag to draw the teardrop.</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launcher, and then in the </a:t>
            </a:r>
            <a:r>
              <a:rPr lang="en-US" sz="1200" b="1" kern="1200" dirty="0" smtClean="0">
                <a:solidFill>
                  <a:schemeClr val="tx1"/>
                </a:solidFill>
                <a:latin typeface="+mn-lt"/>
                <a:ea typeface="+mn-ea"/>
                <a:cs typeface="+mn-cs"/>
              </a:rPr>
              <a:t>Format Shape</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dialog box, click Size in the left pane. In the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pane, under </a:t>
            </a:r>
            <a:r>
              <a:rPr lang="en-US" sz="1200" b="1" kern="1200" baseline="0" dirty="0" smtClean="0">
                <a:solidFill>
                  <a:schemeClr val="tx1"/>
                </a:solidFill>
                <a:latin typeface="+mn-lt"/>
                <a:ea typeface="+mn-ea"/>
                <a:cs typeface="+mn-cs"/>
              </a:rPr>
              <a:t>Size and rotate</a:t>
            </a:r>
            <a:r>
              <a:rPr lang="en-US" sz="1200" kern="1200" baseline="0" dirty="0" smtClean="0">
                <a:solidFill>
                  <a:schemeClr val="tx1"/>
                </a:solidFill>
                <a:latin typeface="+mn-lt"/>
                <a:ea typeface="+mn-ea"/>
                <a:cs typeface="+mn-cs"/>
              </a:rPr>
              <a:t>, do the following:</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1.66</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1.7”</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lgn="l" defTabSz="914400" rtl="0" eaLnBrk="1" latinLnBrk="0" hangingPunct="1">
              <a:buFont typeface="Arial" pitchFamily="34" charset="0"/>
              <a:buChar char="•"/>
            </a:pPr>
            <a:r>
              <a:rPr lang="en-US" sz="1200" kern="1200" dirty="0" smtClean="0">
                <a:solidFill>
                  <a:schemeClr val="tx1"/>
                </a:solidFill>
                <a:latin typeface="+mn-lt"/>
                <a:ea typeface="+mn-ea"/>
                <a:cs typeface="+mn-cs"/>
              </a:rPr>
              <a:t>In the Rotation box, enter </a:t>
            </a:r>
            <a:r>
              <a:rPr lang="en-US" sz="1200" b="1" kern="1200" dirty="0" smtClean="0">
                <a:solidFill>
                  <a:schemeClr val="tx1"/>
                </a:solidFill>
                <a:latin typeface="+mn-lt"/>
                <a:ea typeface="+mn-ea"/>
                <a:cs typeface="+mn-cs"/>
              </a:rPr>
              <a:t>133⁰</a:t>
            </a:r>
            <a:r>
              <a:rPr lang="en-US" sz="1200" kern="1200" dirty="0" smtClean="0">
                <a:solidFill>
                  <a:schemeClr val="tx1"/>
                </a:solidFill>
                <a:latin typeface="+mn-lt"/>
                <a:ea typeface="+mn-ea"/>
                <a:cs typeface="+mn-cs"/>
              </a:rPr>
              <a:t>.</a:t>
            </a:r>
          </a:p>
          <a:p>
            <a:pPr marL="228600" indent="-228600">
              <a:buFont typeface="+mj-lt"/>
              <a:buAutoNum type="arabicPeriod"/>
            </a:pPr>
            <a:r>
              <a:rPr lang="en-US" sz="1200" kern="1200" dirty="0" smtClean="0">
                <a:solidFill>
                  <a:schemeClr val="tx1"/>
                </a:solidFill>
                <a:latin typeface="+mn-lt"/>
                <a:ea typeface="+mn-ea"/>
                <a:cs typeface="+mn-cs"/>
              </a:rPr>
              <a:t>Also in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Format Shape</a:t>
            </a:r>
            <a:r>
              <a:rPr lang="en-US" sz="1200" kern="1200" dirty="0" smtClean="0">
                <a:solidFill>
                  <a:schemeClr val="tx1"/>
                </a:solidFill>
                <a:effectLst/>
                <a:latin typeface="+mn-lt"/>
                <a:ea typeface="+mn-ea"/>
                <a:cs typeface="+mn-cs"/>
              </a:rPr>
              <a:t> dialog box click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in the left pane, select </a:t>
            </a:r>
            <a:r>
              <a:rPr lang="en-US" sz="1200" b="1" kern="1200" dirty="0" smtClean="0">
                <a:solidFill>
                  <a:schemeClr val="tx1"/>
                </a:solidFill>
                <a:effectLst/>
                <a:latin typeface="+mn-lt"/>
                <a:ea typeface="+mn-ea"/>
                <a:cs typeface="+mn-cs"/>
              </a:rPr>
              <a:t>Gradient fill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pane, and then do the following:</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Type</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Linear</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Angle</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a:t>
            </a:r>
            <a:r>
              <a:rPr lang="en-US" sz="1200" kern="1200" baseline="0" dirty="0" smtClean="0">
                <a:solidFill>
                  <a:schemeClr val="tx1"/>
                </a:solidFill>
                <a:latin typeface="+mn-lt"/>
                <a:ea typeface="+mn-ea"/>
                <a:cs typeface="+mn-cs"/>
              </a:rPr>
              <a:t> 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66%</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Lighter 40%</a:t>
            </a:r>
            <a:r>
              <a:rPr lang="en-US" sz="1200" kern="1200" dirty="0" smtClean="0">
                <a:solidFill>
                  <a:schemeClr val="tx1"/>
                </a:solidFill>
                <a:latin typeface="+mn-lt"/>
                <a:ea typeface="+mn-ea"/>
                <a:cs typeface="+mn-cs"/>
              </a:rPr>
              <a:t> (fourth </a:t>
            </a:r>
            <a:r>
              <a:rPr lang="en-US" sz="1200" kern="1200" baseline="0" dirty="0" smtClean="0">
                <a:solidFill>
                  <a:schemeClr val="tx1"/>
                </a:solidFill>
                <a:latin typeface="+mn-lt"/>
                <a:ea typeface="+mn-ea"/>
                <a:cs typeface="+mn-cs"/>
              </a:rPr>
              <a:t>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White, Background 1 </a:t>
            </a:r>
            <a:r>
              <a:rPr lang="en-US" sz="1200" kern="1200" dirty="0" smtClean="0">
                <a:solidFill>
                  <a:schemeClr val="tx1"/>
                </a:solidFill>
                <a:latin typeface="+mn-lt"/>
                <a:ea typeface="+mn-ea"/>
                <a:cs typeface="+mn-cs"/>
              </a:rPr>
              <a:t>(first </a:t>
            </a:r>
            <a:r>
              <a:rPr lang="en-US" sz="1200" kern="1200" baseline="0" dirty="0" smtClean="0">
                <a:solidFill>
                  <a:schemeClr val="tx1"/>
                </a:solidFill>
                <a:latin typeface="+mn-lt"/>
                <a:ea typeface="+mn-ea"/>
                <a:cs typeface="+mn-cs"/>
              </a:rPr>
              <a:t>row, first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a:t>
            </a:r>
            <a:r>
              <a:rPr lang="en-US" sz="1200" kern="1200" baseline="0" dirty="0" smtClean="0">
                <a:solidFill>
                  <a:schemeClr val="tx1"/>
                </a:solidFill>
                <a:latin typeface="+mn-lt"/>
                <a:ea typeface="+mn-ea"/>
                <a:cs typeface="+mn-cs"/>
              </a:rPr>
              <a:t> 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Line 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a:t>
            </a:r>
            <a:r>
              <a:rPr lang="en-US" sz="1200" b="0" kern="1200" dirty="0" smtClean="0">
                <a:solidFill>
                  <a:schemeClr val="tx1"/>
                </a:solidFill>
                <a:latin typeface="+mn-lt"/>
                <a:ea typeface="+mn-ea"/>
                <a:cs typeface="+mn-cs"/>
              </a:rPr>
              <a:t>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Isosceles Triangle</a:t>
            </a:r>
            <a:r>
              <a:rPr lang="en-US" sz="1200" kern="1200" dirty="0" smtClean="0">
                <a:solidFill>
                  <a:schemeClr val="tx1"/>
                </a:solidFill>
                <a:latin typeface="+mn-lt"/>
                <a:ea typeface="+mn-ea"/>
                <a:cs typeface="+mn-cs"/>
              </a:rPr>
              <a:t> (third option from the left). On the slide, drag to draw the isosceles</a:t>
            </a:r>
            <a:r>
              <a:rPr lang="en-US" sz="1200" kern="1200" baseline="0" dirty="0" smtClean="0">
                <a:solidFill>
                  <a:schemeClr val="tx1"/>
                </a:solidFill>
                <a:latin typeface="+mn-lt"/>
                <a:ea typeface="+mn-ea"/>
                <a:cs typeface="+mn-cs"/>
              </a:rPr>
              <a:t> triangle.</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Select the isosceles triangle.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Position</a:t>
            </a:r>
            <a:r>
              <a:rPr lang="en-US" sz="1200" kern="1200" dirty="0" smtClean="0">
                <a:solidFill>
                  <a:schemeClr val="tx1"/>
                </a:solidFill>
                <a:latin typeface="+mn-lt"/>
                <a:ea typeface="+mn-ea"/>
                <a:cs typeface="+mn-cs"/>
              </a:rPr>
              <a:t> dialog box launcher.</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click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in the left pane. i</a:t>
            </a:r>
            <a:r>
              <a:rPr lang="en-US" sz="1200" kern="1200" dirty="0" smtClean="0">
                <a:solidFill>
                  <a:schemeClr val="tx1"/>
                </a:solidFill>
                <a:latin typeface="+mn-lt"/>
                <a:ea typeface="+mn-ea"/>
                <a:cs typeface="+mn-cs"/>
              </a:rPr>
              <a:t>n the</a:t>
            </a:r>
            <a:r>
              <a:rPr lang="en-US" sz="1200" b="1" kern="1200" dirty="0" smtClean="0">
                <a:solidFill>
                  <a:schemeClr val="tx1"/>
                </a:solidFill>
                <a:latin typeface="+mn-lt"/>
                <a:ea typeface="+mn-ea"/>
                <a:cs typeface="+mn-cs"/>
              </a:rPr>
              <a:t> Size </a:t>
            </a:r>
            <a:r>
              <a:rPr lang="en-US" sz="1200" b="0" kern="1200" dirty="0" smtClean="0">
                <a:solidFill>
                  <a:schemeClr val="tx1"/>
                </a:solidFill>
                <a:latin typeface="+mn-lt"/>
                <a:ea typeface="+mn-ea"/>
                <a:cs typeface="+mn-cs"/>
              </a:rPr>
              <a:t>pane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rotate</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0.16”</a:t>
            </a:r>
            <a:r>
              <a:rPr lang="en-US" sz="1200" b="0" kern="1200" dirty="0" smtClean="0">
                <a:solidFill>
                  <a:schemeClr val="tx1"/>
                </a:solidFill>
                <a:latin typeface="+mn-lt"/>
                <a:ea typeface="+mn-ea"/>
                <a:cs typeface="+mn-cs"/>
              </a:rPr>
              <a:t>.</a:t>
            </a:r>
          </a:p>
          <a:p>
            <a:pPr marL="685800" lvl="1" indent="-228600">
              <a:buFont typeface="Arial" pitchFamily="34" charset="0"/>
              <a:buChar char="•"/>
            </a:pPr>
            <a:r>
              <a:rPr lang="en-US" sz="1200" b="0" kern="1200" dirty="0" smtClean="0">
                <a:solidFill>
                  <a:schemeClr val="tx1"/>
                </a:solidFill>
                <a:latin typeface="+mn-lt"/>
                <a:ea typeface="+mn-ea"/>
                <a:cs typeface="+mn-cs"/>
              </a:rPr>
              <a:t>In</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enter </a:t>
            </a:r>
            <a:r>
              <a:rPr lang="en-US" sz="1200" b="1" kern="1200" dirty="0" smtClean="0">
                <a:solidFill>
                  <a:schemeClr val="tx1"/>
                </a:solidFill>
                <a:latin typeface="+mn-lt"/>
                <a:ea typeface="+mn-ea"/>
                <a:cs typeface="+mn-cs"/>
              </a:rPr>
              <a:t>0.11</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Rotation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8</a:t>
            </a:r>
            <a:r>
              <a:rPr lang="en-US" sz="1200" kern="1200" dirty="0" smtClean="0">
                <a:solidFill>
                  <a:schemeClr val="tx1"/>
                </a:solidFill>
                <a:latin typeface="+mn-lt"/>
                <a:ea typeface="+mn-ea"/>
                <a:cs typeface="+mn-cs"/>
              </a:rPr>
              <a:t>⁰</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click </a:t>
            </a:r>
            <a:r>
              <a:rPr lang="en-US" sz="1200" b="1" kern="1200" dirty="0" smtClean="0">
                <a:solidFill>
                  <a:schemeClr val="tx1"/>
                </a:solidFill>
                <a:latin typeface="+mn-lt"/>
                <a:ea typeface="+mn-ea"/>
                <a:cs typeface="+mn-cs"/>
              </a:rPr>
              <a:t>Solid Fill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Color</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b="1" kern="1200" baseline="0" dirty="0" smtClean="0">
                <a:solidFill>
                  <a:schemeClr val="tx1"/>
                </a:solidFill>
                <a:latin typeface="+mn-lt"/>
                <a:ea typeface="+mn-ea"/>
                <a:cs typeface="+mn-cs"/>
              </a:rPr>
              <a:t> 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 </a:t>
            </a:r>
            <a:r>
              <a:rPr lang="en-US" sz="1200" kern="1200" dirty="0" smtClean="0">
                <a:solidFill>
                  <a:schemeClr val="tx1"/>
                </a:solidFill>
                <a:latin typeface="+mn-lt"/>
                <a:ea typeface="+mn-ea"/>
                <a:cs typeface="+mn-cs"/>
              </a:rPr>
              <a:t>(fifth</a:t>
            </a:r>
            <a:r>
              <a:rPr lang="en-US" sz="1200" kern="1200" baseline="0" dirty="0" smtClean="0">
                <a:solidFill>
                  <a:schemeClr val="tx1"/>
                </a:solidFill>
                <a:latin typeface="+mn-lt"/>
                <a:ea typeface="+mn-ea"/>
                <a:cs typeface="+mn-cs"/>
              </a:rPr>
              <a:t> row, sixth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 </a:t>
            </a:r>
            <a:r>
              <a:rPr lang="en-US" sz="1200" kern="1200" dirty="0" smtClean="0">
                <a:solidFill>
                  <a:schemeClr val="tx1"/>
                </a:solidFill>
                <a:latin typeface="+mn-lt"/>
                <a:ea typeface="+mn-ea"/>
                <a:cs typeface="+mn-cs"/>
              </a:rPr>
              <a:t>and then in the</a:t>
            </a:r>
            <a:r>
              <a:rPr lang="en-US" sz="1200" b="1" kern="1200" dirty="0" smtClean="0">
                <a:solidFill>
                  <a:schemeClr val="tx1"/>
                </a:solidFill>
                <a:latin typeface="+mn-lt"/>
                <a:ea typeface="+mn-ea"/>
                <a:cs typeface="+mn-cs"/>
              </a:rPr>
              <a:t> Line Color </a:t>
            </a:r>
            <a:r>
              <a:rPr lang="en-US" sz="1200" kern="1200" dirty="0" smtClean="0">
                <a:solidFill>
                  <a:schemeClr val="tx1"/>
                </a:solidFill>
                <a:latin typeface="+mn-lt"/>
                <a:ea typeface="+mn-ea"/>
                <a:cs typeface="+mn-cs"/>
              </a:rPr>
              <a:t>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Position the isosceles triangle on the slide so that the sharp angle touches the point of the teardrop.</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Lines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Curve </a:t>
            </a:r>
            <a:r>
              <a:rPr lang="en-US" sz="1200" kern="1200" dirty="0" smtClean="0">
                <a:solidFill>
                  <a:schemeClr val="tx1"/>
                </a:solidFill>
                <a:latin typeface="+mn-lt"/>
                <a:ea typeface="+mn-ea"/>
                <a:cs typeface="+mn-cs"/>
              </a:rPr>
              <a:t>(tenth option from the right). On the slide, draw a curve (for, example, one that has four points). Press </a:t>
            </a:r>
            <a:r>
              <a:rPr lang="en-US" sz="1200" b="0" kern="1200" dirty="0" smtClean="0">
                <a:solidFill>
                  <a:schemeClr val="tx1"/>
                </a:solidFill>
                <a:latin typeface="+mn-lt"/>
                <a:ea typeface="+mn-ea"/>
                <a:cs typeface="+mn-cs"/>
              </a:rPr>
              <a:t>ESC</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to</a:t>
            </a:r>
            <a:r>
              <a:rPr lang="en-US" sz="1200" kern="1200" dirty="0" smtClean="0">
                <a:solidFill>
                  <a:schemeClr val="tx1"/>
                </a:solidFill>
                <a:latin typeface="+mn-lt"/>
                <a:ea typeface="+mn-ea"/>
                <a:cs typeface="+mn-cs"/>
              </a:rPr>
              <a:t> end the curve.</a:t>
            </a:r>
          </a:p>
          <a:p>
            <a:pPr marL="228600" lvl="0" indent="-228600">
              <a:buFont typeface="+mj-lt"/>
              <a:buAutoNum type="arabicPeriod"/>
            </a:pPr>
            <a:r>
              <a:rPr lang="en-US" sz="1200" kern="1200" dirty="0" smtClean="0">
                <a:solidFill>
                  <a:schemeClr val="tx1"/>
                </a:solidFill>
                <a:latin typeface="+mn-lt"/>
                <a:ea typeface="+mn-ea"/>
                <a:cs typeface="+mn-cs"/>
              </a:rPr>
              <a:t>Select the curvy line. 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a:t>
            </a:r>
            <a:r>
              <a:rPr lang="en-US" sz="1200" kern="1200" baseline="0" dirty="0" smtClean="0">
                <a:solidFill>
                  <a:schemeClr val="tx1"/>
                </a:solidFill>
                <a:latin typeface="+mn-lt"/>
                <a:ea typeface="+mn-ea"/>
                <a:cs typeface="+mn-cs"/>
              </a:rPr>
              <a:t> arrow next to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and then under</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(third</a:t>
            </a:r>
            <a:r>
              <a:rPr lang="en-US" sz="1200" b="0" kern="1200" baseline="0" dirty="0" smtClean="0">
                <a:solidFill>
                  <a:schemeClr val="tx1"/>
                </a:solidFill>
                <a:latin typeface="+mn-lt"/>
                <a:ea typeface="+mn-ea"/>
                <a:cs typeface="+mn-cs"/>
              </a:rPr>
              <a:t> row, first option from the left).</a:t>
            </a:r>
            <a:endParaRPr lang="en-US" sz="1200" b="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Weight, </a:t>
            </a:r>
            <a:r>
              <a:rPr lang="en-US" sz="1200" kern="1200" dirty="0" smtClean="0">
                <a:solidFill>
                  <a:schemeClr val="tx1"/>
                </a:solidFill>
                <a:latin typeface="+mn-lt"/>
                <a:ea typeface="+mn-ea"/>
                <a:cs typeface="+mn-cs"/>
              </a:rPr>
              <a:t>and then click</a:t>
            </a:r>
            <a:r>
              <a:rPr lang="en-US" sz="1200" b="1" kern="1200" dirty="0" smtClean="0">
                <a:solidFill>
                  <a:schemeClr val="tx1"/>
                </a:solidFill>
                <a:latin typeface="+mn-lt"/>
                <a:ea typeface="+mn-ea"/>
                <a:cs typeface="+mn-cs"/>
              </a:rPr>
              <a:t> 1 pt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curve on your slide so that one end is touching the bottom edge of the isosceles triangle.</a:t>
            </a: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select </a:t>
            </a:r>
            <a:r>
              <a:rPr lang="en-US" sz="1200" b="1" kern="1200" dirty="0" smtClean="0">
                <a:solidFill>
                  <a:schemeClr val="tx1"/>
                </a:solidFill>
                <a:latin typeface="+mn-lt"/>
                <a:ea typeface="+mn-ea"/>
                <a:cs typeface="+mn-cs"/>
              </a:rPr>
              <a:t>Oval</a:t>
            </a:r>
            <a:r>
              <a:rPr lang="en-US" sz="1200" kern="1200" dirty="0" smtClean="0">
                <a:solidFill>
                  <a:schemeClr val="tx1"/>
                </a:solidFill>
                <a:latin typeface="+mn-lt"/>
                <a:ea typeface="+mn-ea"/>
                <a:cs typeface="+mn-cs"/>
              </a:rPr>
              <a:t> (second option from the left). On the slide, drag to draw an oval.</a:t>
            </a:r>
          </a:p>
          <a:p>
            <a:pPr marL="228600" lvl="0" indent="-228600">
              <a:buFont typeface="+mj-lt"/>
              <a:buAutoNum type="arabicPeriod"/>
            </a:pPr>
            <a:r>
              <a:rPr lang="en-US" sz="1200" kern="1200" dirty="0" smtClean="0">
                <a:solidFill>
                  <a:schemeClr val="tx1"/>
                </a:solidFill>
                <a:latin typeface="+mn-lt"/>
                <a:ea typeface="+mn-ea"/>
                <a:cs typeface="+mn-cs"/>
              </a:rPr>
              <a:t>Select the oval.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a:t>
            </a:r>
            <a:r>
              <a:rPr lang="en-US" sz="1200" kern="1200" baseline="0" dirty="0" smtClean="0">
                <a:solidFill>
                  <a:schemeClr val="tx1"/>
                </a:solidFill>
                <a:latin typeface="+mn-lt"/>
                <a:ea typeface="+mn-ea"/>
                <a:cs typeface="+mn-cs"/>
              </a:rPr>
              <a:t>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1.2”. </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Shape Width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Fill</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and then click</a:t>
            </a:r>
            <a:r>
              <a:rPr lang="en-US" sz="1200" b="1" kern="1200" dirty="0" smtClean="0">
                <a:solidFill>
                  <a:schemeClr val="tx1"/>
                </a:solidFill>
                <a:latin typeface="+mn-lt"/>
                <a:ea typeface="+mn-ea"/>
                <a:cs typeface="+mn-cs"/>
              </a:rPr>
              <a:t> 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Gradients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p>
          <a:p>
            <a:pPr marL="685800" lvl="1"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 </a:t>
            </a:r>
            <a:r>
              <a:rPr lang="en-US" sz="1200" b="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Radial</a:t>
            </a:r>
            <a:r>
              <a:rPr lang="en-US" sz="1200" b="0" kern="1200" dirty="0" smtClean="0">
                <a:solidFill>
                  <a:schemeClr val="tx1"/>
                </a:solidFill>
                <a:latin typeface="+mn-lt"/>
                <a:ea typeface="+mn-ea"/>
                <a:cs typeface="+mn-cs"/>
              </a:rPr>
              <a:t>. </a:t>
            </a:r>
          </a:p>
          <a:p>
            <a:pPr marL="685800" lvl="1" indent="-228600">
              <a:buFont typeface="Arial" pitchFamily="34" charset="0"/>
              <a:buChar cha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Direction</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From Center </a:t>
            </a:r>
            <a:r>
              <a:rPr lang="en-US" sz="1200" b="0" kern="1200" baseline="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endParaRPr lang="en-US" sz="1200" b="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81%</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in the</a:t>
            </a:r>
            <a:r>
              <a:rPr lang="en-US" sz="1200" b="1" kern="1200" dirty="0" smtClean="0">
                <a:solidFill>
                  <a:schemeClr val="tx1"/>
                </a:solidFill>
                <a:latin typeface="+mn-lt"/>
                <a:ea typeface="+mn-ea"/>
                <a:cs typeface="+mn-cs"/>
              </a:rPr>
              <a:t> Line Color pane</a:t>
            </a:r>
            <a:r>
              <a:rPr lang="en-US" sz="1200" kern="1200" dirty="0" smtClean="0">
                <a:solidFill>
                  <a:schemeClr val="tx1"/>
                </a:solidFill>
                <a:latin typeface="+mn-lt"/>
                <a:ea typeface="+mn-ea"/>
                <a:cs typeface="+mn-cs"/>
              </a:rPr>
              <a:t> click</a:t>
            </a:r>
            <a:r>
              <a:rPr lang="en-US" sz="1200" b="1" kern="1200" dirty="0" smtClean="0">
                <a:solidFill>
                  <a:schemeClr val="tx1"/>
                </a:solidFill>
                <a:latin typeface="+mn-lt"/>
                <a:ea typeface="+mn-ea"/>
                <a:cs typeface="+mn-cs"/>
              </a:rPr>
              <a:t> 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oval at the top, left edge of the teardrop to create a lighting effect. </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select all four objects.</a:t>
            </a:r>
            <a:r>
              <a:rPr lang="en-US" sz="120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Objects </a:t>
            </a:r>
            <a:r>
              <a:rPr lang="en-US" sz="120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Group.</a:t>
            </a: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indent="-228600">
              <a:buFontTx/>
              <a:buNone/>
            </a:pPr>
            <a:r>
              <a:rPr lang="en-US" sz="1200" kern="1200" dirty="0" smtClean="0">
                <a:solidFill>
                  <a:schemeClr val="tx1"/>
                </a:solidFill>
                <a:latin typeface="+mn-lt"/>
                <a:ea typeface="+mn-ea"/>
                <a:cs typeface="+mn-cs"/>
              </a:rPr>
              <a:t>To reproduce the animation effects on this slide, do the following: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balloon</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drag it off the bottom left corner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slide.</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&amp;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Diagonal Up Right</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motion path and then drag the end point (red triangle) across the slide and off the top right corner.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Emphasis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Grow/Shrink.</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and then click the </a:t>
            </a:r>
            <a:r>
              <a:rPr lang="en-US" sz="1200" b="1" kern="1200" dirty="0" smtClean="0">
                <a:solidFill>
                  <a:schemeClr val="tx1"/>
                </a:solidFill>
                <a:effectLst/>
                <a:latin typeface="+mn-lt"/>
                <a:ea typeface="+mn-ea"/>
                <a:cs typeface="+mn-cs"/>
              </a:rPr>
              <a:t>Show Additional Effect Options </a:t>
            </a:r>
            <a:r>
              <a:rPr lang="en-US" sz="1200" kern="1200" dirty="0" smtClean="0">
                <a:solidFill>
                  <a:schemeClr val="tx1"/>
                </a:solidFill>
                <a:effectLst/>
                <a:latin typeface="+mn-lt"/>
                <a:ea typeface="+mn-ea"/>
                <a:cs typeface="+mn-cs"/>
              </a:rPr>
              <a:t>dialog box launcher. In the </a:t>
            </a:r>
            <a:r>
              <a:rPr lang="en-US" sz="1200" b="1" kern="1200" dirty="0" smtClean="0">
                <a:solidFill>
                  <a:schemeClr val="tx1"/>
                </a:solidFill>
                <a:effectLst/>
                <a:latin typeface="+mn-lt"/>
                <a:ea typeface="+mn-ea"/>
                <a:cs typeface="+mn-cs"/>
              </a:rPr>
              <a:t>Grow/Shrink</a:t>
            </a:r>
            <a:r>
              <a:rPr lang="en-US" sz="1200" kern="1200" baseline="0" dirty="0" smtClean="0">
                <a:solidFill>
                  <a:schemeClr val="tx1"/>
                </a:solidFill>
                <a:effectLst/>
                <a:latin typeface="+mn-lt"/>
                <a:ea typeface="+mn-ea"/>
                <a:cs typeface="+mn-cs"/>
              </a:rPr>
              <a:t> dialog box, under </a:t>
            </a:r>
            <a:r>
              <a:rPr lang="en-US" sz="1200" b="1" kern="1200" baseline="0" dirty="0" smtClean="0">
                <a:solidFill>
                  <a:schemeClr val="tx1"/>
                </a:solidFill>
                <a:effectLst/>
                <a:latin typeface="+mn-lt"/>
                <a:ea typeface="+mn-ea"/>
                <a:cs typeface="+mn-cs"/>
              </a:rPr>
              <a:t>Settings</a:t>
            </a:r>
            <a:r>
              <a:rPr lang="en-US" sz="1200" kern="1200" baseline="0" dirty="0" smtClean="0">
                <a:solidFill>
                  <a:schemeClr val="tx1"/>
                </a:solidFill>
                <a:effectLst/>
                <a:latin typeface="+mn-lt"/>
                <a:ea typeface="+mn-ea"/>
                <a:cs typeface="+mn-cs"/>
              </a:rPr>
              <a:t>, </a:t>
            </a:r>
            <a:r>
              <a:rPr lang="en-US" sz="1200" b="0" kern="1200" baseline="0" dirty="0"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lick the arrow next to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a:t>
            </a:r>
            <a:r>
              <a:rPr lang="en-US" sz="1200" kern="1200" baseline="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endParaRPr lang="en-US" sz="1200" b="1" kern="1200" dirty="0" smtClean="0">
              <a:solidFill>
                <a:schemeClr val="tx1"/>
              </a:solidFill>
              <a:effectLst/>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background on this slide, do one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Note: </a:t>
            </a:r>
            <a:r>
              <a:rPr lang="en-US" sz="1200" kern="1200" dirty="0" smtClean="0">
                <a:solidFill>
                  <a:schemeClr val="tx1"/>
                </a:solidFill>
                <a:latin typeface="+mn-lt"/>
                <a:ea typeface="+mn-ea"/>
                <a:cs typeface="+mn-cs"/>
              </a:rPr>
              <a:t>You can save the background of this slide template as a picture and use it in your own slides. To use the same background as this slide, do the following:</a:t>
            </a:r>
          </a:p>
          <a:p>
            <a:pPr marL="685800" lvl="1" indent="-228600">
              <a:buFont typeface="+mj-lt"/>
              <a:buAutoNum type="arabicPeriod"/>
            </a:pPr>
            <a:r>
              <a:rPr lang="en-US" sz="1200" kern="1200" dirty="0" smtClean="0">
                <a:solidFill>
                  <a:schemeClr val="tx1"/>
                </a:solidFill>
                <a:latin typeface="+mn-lt"/>
                <a:ea typeface="+mn-ea"/>
                <a:cs typeface="+mn-cs"/>
              </a:rPr>
              <a:t>Right-click the sky background on the original template, and then click </a:t>
            </a:r>
            <a:r>
              <a:rPr lang="en-US" sz="1200" b="1" kern="1200" dirty="0" smtClean="0">
                <a:solidFill>
                  <a:schemeClr val="tx1"/>
                </a:solidFill>
                <a:latin typeface="+mn-lt"/>
                <a:ea typeface="+mn-ea"/>
                <a:cs typeface="+mn-cs"/>
              </a:rPr>
              <a:t>Save Background</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Save the file as a JPEG (.jpg) file format.</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Background Styles</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Picture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under </a:t>
            </a:r>
            <a:r>
              <a:rPr lang="en-US" sz="1200" b="1" kern="1200" dirty="0" smtClean="0">
                <a:solidFill>
                  <a:schemeClr val="tx1"/>
                </a:solidFill>
                <a:latin typeface="+mn-lt"/>
                <a:ea typeface="+mn-ea"/>
                <a:cs typeface="+mn-cs"/>
              </a:rPr>
              <a:t>Insert from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File</a:t>
            </a:r>
            <a:r>
              <a:rPr lang="en-US" sz="1200" kern="120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Insert Picture </a:t>
            </a:r>
            <a:r>
              <a:rPr lang="en-US" sz="1200" kern="1200" dirty="0" smtClean="0">
                <a:solidFill>
                  <a:schemeClr val="tx1"/>
                </a:solidFill>
                <a:latin typeface="+mn-lt"/>
                <a:ea typeface="+mn-ea"/>
                <a:cs typeface="+mn-cs"/>
              </a:rPr>
              <a:t>dialog</a:t>
            </a:r>
            <a:r>
              <a:rPr lang="en-US" sz="1200" kern="1200" baseline="0" dirty="0" smtClean="0">
                <a:solidFill>
                  <a:schemeClr val="tx1"/>
                </a:solidFill>
                <a:latin typeface="+mn-lt"/>
                <a:ea typeface="+mn-ea"/>
                <a:cs typeface="+mn-cs"/>
              </a:rPr>
              <a:t> box, </a:t>
            </a:r>
            <a:r>
              <a:rPr lang="en-US" sz="1200" b="0" kern="1200" dirty="0" smtClean="0">
                <a:solidFill>
                  <a:schemeClr val="tx1"/>
                </a:solidFill>
                <a:latin typeface="+mn-lt"/>
                <a:ea typeface="+mn-ea"/>
                <a:cs typeface="+mn-cs"/>
              </a:rPr>
              <a:t>select</a:t>
            </a:r>
            <a:r>
              <a:rPr lang="en-US" sz="1200" b="0" kern="1200" baseline="0" dirty="0" smtClean="0">
                <a:solidFill>
                  <a:schemeClr val="tx1"/>
                </a:solidFill>
                <a:latin typeface="+mn-lt"/>
                <a:ea typeface="+mn-ea"/>
                <a:cs typeface="+mn-cs"/>
              </a:rPr>
              <a:t> a picture, and then click </a:t>
            </a:r>
            <a:r>
              <a:rPr lang="en-US" sz="1200" b="1" kern="1200" baseline="0" dirty="0" smtClean="0">
                <a:solidFill>
                  <a:schemeClr val="tx1"/>
                </a:solidFill>
                <a:latin typeface="+mn-lt"/>
                <a:ea typeface="+mn-ea"/>
                <a:cs typeface="+mn-cs"/>
              </a:rPr>
              <a:t>Insert</a:t>
            </a:r>
            <a:r>
              <a:rPr lang="en-US" sz="1200" b="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3295891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Animated balloon floats </a:t>
            </a:r>
            <a:r>
              <a:rPr lang="en-US" sz="1400" b="1" kern="1200" smtClean="0">
                <a:solidFill>
                  <a:schemeClr val="tx1"/>
                </a:solidFill>
                <a:latin typeface="+mn-lt"/>
                <a:ea typeface="+mn-ea"/>
                <a:cs typeface="+mn-cs"/>
              </a:rPr>
              <a:t>into distance</a:t>
            </a:r>
            <a:endParaRPr lang="en-US" sz="1400" b="1"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(Advanced)</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balloon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Slides</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Layout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Blank</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Basic 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Teardrop </a:t>
            </a:r>
            <a:r>
              <a:rPr lang="en-US" sz="1200" kern="1200" dirty="0" smtClean="0">
                <a:solidFill>
                  <a:schemeClr val="tx1"/>
                </a:solidFill>
                <a:latin typeface="+mn-lt"/>
                <a:ea typeface="+mn-ea"/>
                <a:cs typeface="+mn-cs"/>
              </a:rPr>
              <a:t>(second row, fourth from the left). On the slide, drag to draw the teardrop.</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launcher, and then in the </a:t>
            </a:r>
            <a:r>
              <a:rPr lang="en-US" sz="1200" b="1" kern="1200" dirty="0" smtClean="0">
                <a:solidFill>
                  <a:schemeClr val="tx1"/>
                </a:solidFill>
                <a:latin typeface="+mn-lt"/>
                <a:ea typeface="+mn-ea"/>
                <a:cs typeface="+mn-cs"/>
              </a:rPr>
              <a:t>Format Shape</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dialog box, click Size in the left pane. In the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pane, under </a:t>
            </a:r>
            <a:r>
              <a:rPr lang="en-US" sz="1200" b="1" kern="1200" baseline="0" dirty="0" smtClean="0">
                <a:solidFill>
                  <a:schemeClr val="tx1"/>
                </a:solidFill>
                <a:latin typeface="+mn-lt"/>
                <a:ea typeface="+mn-ea"/>
                <a:cs typeface="+mn-cs"/>
              </a:rPr>
              <a:t>Size and rotate</a:t>
            </a:r>
            <a:r>
              <a:rPr lang="en-US" sz="1200" kern="1200" baseline="0" dirty="0" smtClean="0">
                <a:solidFill>
                  <a:schemeClr val="tx1"/>
                </a:solidFill>
                <a:latin typeface="+mn-lt"/>
                <a:ea typeface="+mn-ea"/>
                <a:cs typeface="+mn-cs"/>
              </a:rPr>
              <a:t>, do the following:</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1.66</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1.7”</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lgn="l" defTabSz="914400" rtl="0" eaLnBrk="1" latinLnBrk="0" hangingPunct="1">
              <a:buFont typeface="Arial" pitchFamily="34" charset="0"/>
              <a:buChar char="•"/>
            </a:pPr>
            <a:r>
              <a:rPr lang="en-US" sz="1200" kern="1200" dirty="0" smtClean="0">
                <a:solidFill>
                  <a:schemeClr val="tx1"/>
                </a:solidFill>
                <a:latin typeface="+mn-lt"/>
                <a:ea typeface="+mn-ea"/>
                <a:cs typeface="+mn-cs"/>
              </a:rPr>
              <a:t>In the Rotation box, enter </a:t>
            </a:r>
            <a:r>
              <a:rPr lang="en-US" sz="1200" b="1" kern="1200" dirty="0" smtClean="0">
                <a:solidFill>
                  <a:schemeClr val="tx1"/>
                </a:solidFill>
                <a:latin typeface="+mn-lt"/>
                <a:ea typeface="+mn-ea"/>
                <a:cs typeface="+mn-cs"/>
              </a:rPr>
              <a:t>133⁰</a:t>
            </a:r>
            <a:r>
              <a:rPr lang="en-US" sz="1200" kern="1200" dirty="0" smtClean="0">
                <a:solidFill>
                  <a:schemeClr val="tx1"/>
                </a:solidFill>
                <a:latin typeface="+mn-lt"/>
                <a:ea typeface="+mn-ea"/>
                <a:cs typeface="+mn-cs"/>
              </a:rPr>
              <a:t>.</a:t>
            </a:r>
          </a:p>
          <a:p>
            <a:pPr marL="228600" indent="-228600">
              <a:buFont typeface="+mj-lt"/>
              <a:buAutoNum type="arabicPeriod"/>
            </a:pPr>
            <a:r>
              <a:rPr lang="en-US" sz="1200" kern="1200" dirty="0" smtClean="0">
                <a:solidFill>
                  <a:schemeClr val="tx1"/>
                </a:solidFill>
                <a:latin typeface="+mn-lt"/>
                <a:ea typeface="+mn-ea"/>
                <a:cs typeface="+mn-cs"/>
              </a:rPr>
              <a:t>Also in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Format Shape</a:t>
            </a:r>
            <a:r>
              <a:rPr lang="en-US" sz="1200" kern="1200" dirty="0" smtClean="0">
                <a:solidFill>
                  <a:schemeClr val="tx1"/>
                </a:solidFill>
                <a:effectLst/>
                <a:latin typeface="+mn-lt"/>
                <a:ea typeface="+mn-ea"/>
                <a:cs typeface="+mn-cs"/>
              </a:rPr>
              <a:t> dialog box click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in the left pane, select </a:t>
            </a:r>
            <a:r>
              <a:rPr lang="en-US" sz="1200" b="1" kern="1200" dirty="0" smtClean="0">
                <a:solidFill>
                  <a:schemeClr val="tx1"/>
                </a:solidFill>
                <a:effectLst/>
                <a:latin typeface="+mn-lt"/>
                <a:ea typeface="+mn-ea"/>
                <a:cs typeface="+mn-cs"/>
              </a:rPr>
              <a:t>Gradient fill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pane, and then do the following:</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Type</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Linear</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Angle</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a:t>
            </a:r>
            <a:r>
              <a:rPr lang="en-US" sz="1200" kern="1200" baseline="0" dirty="0" smtClean="0">
                <a:solidFill>
                  <a:schemeClr val="tx1"/>
                </a:solidFill>
                <a:latin typeface="+mn-lt"/>
                <a:ea typeface="+mn-ea"/>
                <a:cs typeface="+mn-cs"/>
              </a:rPr>
              <a:t> 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66%</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Lighter 40%</a:t>
            </a:r>
            <a:r>
              <a:rPr lang="en-US" sz="1200" kern="1200" dirty="0" smtClean="0">
                <a:solidFill>
                  <a:schemeClr val="tx1"/>
                </a:solidFill>
                <a:latin typeface="+mn-lt"/>
                <a:ea typeface="+mn-ea"/>
                <a:cs typeface="+mn-cs"/>
              </a:rPr>
              <a:t> (fourth </a:t>
            </a:r>
            <a:r>
              <a:rPr lang="en-US" sz="1200" kern="1200" baseline="0" dirty="0" smtClean="0">
                <a:solidFill>
                  <a:schemeClr val="tx1"/>
                </a:solidFill>
                <a:latin typeface="+mn-lt"/>
                <a:ea typeface="+mn-ea"/>
                <a:cs typeface="+mn-cs"/>
              </a:rPr>
              <a:t>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White, Background 1 </a:t>
            </a:r>
            <a:r>
              <a:rPr lang="en-US" sz="1200" kern="1200" dirty="0" smtClean="0">
                <a:solidFill>
                  <a:schemeClr val="tx1"/>
                </a:solidFill>
                <a:latin typeface="+mn-lt"/>
                <a:ea typeface="+mn-ea"/>
                <a:cs typeface="+mn-cs"/>
              </a:rPr>
              <a:t>(first </a:t>
            </a:r>
            <a:r>
              <a:rPr lang="en-US" sz="1200" kern="1200" baseline="0" dirty="0" smtClean="0">
                <a:solidFill>
                  <a:schemeClr val="tx1"/>
                </a:solidFill>
                <a:latin typeface="+mn-lt"/>
                <a:ea typeface="+mn-ea"/>
                <a:cs typeface="+mn-cs"/>
              </a:rPr>
              <a:t>row, first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a:t>
            </a:r>
            <a:r>
              <a:rPr lang="en-US" sz="1200" kern="1200" baseline="0" dirty="0" smtClean="0">
                <a:solidFill>
                  <a:schemeClr val="tx1"/>
                </a:solidFill>
                <a:latin typeface="+mn-lt"/>
                <a:ea typeface="+mn-ea"/>
                <a:cs typeface="+mn-cs"/>
              </a:rPr>
              <a:t> 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Line 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a:t>
            </a:r>
            <a:r>
              <a:rPr lang="en-US" sz="1200" b="0" kern="1200" dirty="0" smtClean="0">
                <a:solidFill>
                  <a:schemeClr val="tx1"/>
                </a:solidFill>
                <a:latin typeface="+mn-lt"/>
                <a:ea typeface="+mn-ea"/>
                <a:cs typeface="+mn-cs"/>
              </a:rPr>
              <a:t>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Isosceles Triangle</a:t>
            </a:r>
            <a:r>
              <a:rPr lang="en-US" sz="1200" kern="1200" dirty="0" smtClean="0">
                <a:solidFill>
                  <a:schemeClr val="tx1"/>
                </a:solidFill>
                <a:latin typeface="+mn-lt"/>
                <a:ea typeface="+mn-ea"/>
                <a:cs typeface="+mn-cs"/>
              </a:rPr>
              <a:t> (third option from the left). On the slide, drag to draw the isosceles</a:t>
            </a:r>
            <a:r>
              <a:rPr lang="en-US" sz="1200" kern="1200" baseline="0" dirty="0" smtClean="0">
                <a:solidFill>
                  <a:schemeClr val="tx1"/>
                </a:solidFill>
                <a:latin typeface="+mn-lt"/>
                <a:ea typeface="+mn-ea"/>
                <a:cs typeface="+mn-cs"/>
              </a:rPr>
              <a:t> triangle.</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Select the isosceles triangle.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Position</a:t>
            </a:r>
            <a:r>
              <a:rPr lang="en-US" sz="1200" kern="1200" dirty="0" smtClean="0">
                <a:solidFill>
                  <a:schemeClr val="tx1"/>
                </a:solidFill>
                <a:latin typeface="+mn-lt"/>
                <a:ea typeface="+mn-ea"/>
                <a:cs typeface="+mn-cs"/>
              </a:rPr>
              <a:t> dialog box launcher.</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click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in the left pane. i</a:t>
            </a:r>
            <a:r>
              <a:rPr lang="en-US" sz="1200" kern="1200" dirty="0" smtClean="0">
                <a:solidFill>
                  <a:schemeClr val="tx1"/>
                </a:solidFill>
                <a:latin typeface="+mn-lt"/>
                <a:ea typeface="+mn-ea"/>
                <a:cs typeface="+mn-cs"/>
              </a:rPr>
              <a:t>n the</a:t>
            </a:r>
            <a:r>
              <a:rPr lang="en-US" sz="1200" b="1" kern="1200" dirty="0" smtClean="0">
                <a:solidFill>
                  <a:schemeClr val="tx1"/>
                </a:solidFill>
                <a:latin typeface="+mn-lt"/>
                <a:ea typeface="+mn-ea"/>
                <a:cs typeface="+mn-cs"/>
              </a:rPr>
              <a:t> Size </a:t>
            </a:r>
            <a:r>
              <a:rPr lang="en-US" sz="1200" b="0" kern="1200" dirty="0" smtClean="0">
                <a:solidFill>
                  <a:schemeClr val="tx1"/>
                </a:solidFill>
                <a:latin typeface="+mn-lt"/>
                <a:ea typeface="+mn-ea"/>
                <a:cs typeface="+mn-cs"/>
              </a:rPr>
              <a:t>pane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rotate</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0.16”</a:t>
            </a:r>
            <a:r>
              <a:rPr lang="en-US" sz="1200" b="0" kern="1200" dirty="0" smtClean="0">
                <a:solidFill>
                  <a:schemeClr val="tx1"/>
                </a:solidFill>
                <a:latin typeface="+mn-lt"/>
                <a:ea typeface="+mn-ea"/>
                <a:cs typeface="+mn-cs"/>
              </a:rPr>
              <a:t>.</a:t>
            </a:r>
          </a:p>
          <a:p>
            <a:pPr marL="685800" lvl="1" indent="-228600">
              <a:buFont typeface="Arial" pitchFamily="34" charset="0"/>
              <a:buChar char="•"/>
            </a:pPr>
            <a:r>
              <a:rPr lang="en-US" sz="1200" b="0" kern="1200" dirty="0" smtClean="0">
                <a:solidFill>
                  <a:schemeClr val="tx1"/>
                </a:solidFill>
                <a:latin typeface="+mn-lt"/>
                <a:ea typeface="+mn-ea"/>
                <a:cs typeface="+mn-cs"/>
              </a:rPr>
              <a:t>In</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enter </a:t>
            </a:r>
            <a:r>
              <a:rPr lang="en-US" sz="1200" b="1" kern="1200" dirty="0" smtClean="0">
                <a:solidFill>
                  <a:schemeClr val="tx1"/>
                </a:solidFill>
                <a:latin typeface="+mn-lt"/>
                <a:ea typeface="+mn-ea"/>
                <a:cs typeface="+mn-cs"/>
              </a:rPr>
              <a:t>0.11</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Rotation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8</a:t>
            </a:r>
            <a:r>
              <a:rPr lang="en-US" sz="1200" kern="1200" dirty="0" smtClean="0">
                <a:solidFill>
                  <a:schemeClr val="tx1"/>
                </a:solidFill>
                <a:latin typeface="+mn-lt"/>
                <a:ea typeface="+mn-ea"/>
                <a:cs typeface="+mn-cs"/>
              </a:rPr>
              <a:t>⁰</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click </a:t>
            </a:r>
            <a:r>
              <a:rPr lang="en-US" sz="1200" b="1" kern="1200" dirty="0" smtClean="0">
                <a:solidFill>
                  <a:schemeClr val="tx1"/>
                </a:solidFill>
                <a:latin typeface="+mn-lt"/>
                <a:ea typeface="+mn-ea"/>
                <a:cs typeface="+mn-cs"/>
              </a:rPr>
              <a:t>Solid Fill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Color</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b="1" kern="1200" baseline="0" dirty="0" smtClean="0">
                <a:solidFill>
                  <a:schemeClr val="tx1"/>
                </a:solidFill>
                <a:latin typeface="+mn-lt"/>
                <a:ea typeface="+mn-ea"/>
                <a:cs typeface="+mn-cs"/>
              </a:rPr>
              <a:t> 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 </a:t>
            </a:r>
            <a:r>
              <a:rPr lang="en-US" sz="1200" kern="1200" dirty="0" smtClean="0">
                <a:solidFill>
                  <a:schemeClr val="tx1"/>
                </a:solidFill>
                <a:latin typeface="+mn-lt"/>
                <a:ea typeface="+mn-ea"/>
                <a:cs typeface="+mn-cs"/>
              </a:rPr>
              <a:t>(fifth</a:t>
            </a:r>
            <a:r>
              <a:rPr lang="en-US" sz="1200" kern="1200" baseline="0" dirty="0" smtClean="0">
                <a:solidFill>
                  <a:schemeClr val="tx1"/>
                </a:solidFill>
                <a:latin typeface="+mn-lt"/>
                <a:ea typeface="+mn-ea"/>
                <a:cs typeface="+mn-cs"/>
              </a:rPr>
              <a:t> row, sixth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 </a:t>
            </a:r>
            <a:r>
              <a:rPr lang="en-US" sz="1200" kern="1200" dirty="0" smtClean="0">
                <a:solidFill>
                  <a:schemeClr val="tx1"/>
                </a:solidFill>
                <a:latin typeface="+mn-lt"/>
                <a:ea typeface="+mn-ea"/>
                <a:cs typeface="+mn-cs"/>
              </a:rPr>
              <a:t>and then in the</a:t>
            </a:r>
            <a:r>
              <a:rPr lang="en-US" sz="1200" b="1" kern="1200" dirty="0" smtClean="0">
                <a:solidFill>
                  <a:schemeClr val="tx1"/>
                </a:solidFill>
                <a:latin typeface="+mn-lt"/>
                <a:ea typeface="+mn-ea"/>
                <a:cs typeface="+mn-cs"/>
              </a:rPr>
              <a:t> Line Color </a:t>
            </a:r>
            <a:r>
              <a:rPr lang="en-US" sz="1200" kern="1200" dirty="0" smtClean="0">
                <a:solidFill>
                  <a:schemeClr val="tx1"/>
                </a:solidFill>
                <a:latin typeface="+mn-lt"/>
                <a:ea typeface="+mn-ea"/>
                <a:cs typeface="+mn-cs"/>
              </a:rPr>
              <a:t>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Position the isosceles triangle on the slide so that the sharp angle touches the point of the teardrop.</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Lines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Curve </a:t>
            </a:r>
            <a:r>
              <a:rPr lang="en-US" sz="1200" kern="1200" dirty="0" smtClean="0">
                <a:solidFill>
                  <a:schemeClr val="tx1"/>
                </a:solidFill>
                <a:latin typeface="+mn-lt"/>
                <a:ea typeface="+mn-ea"/>
                <a:cs typeface="+mn-cs"/>
              </a:rPr>
              <a:t>(tenth option from the right). On the slide, draw a curve (for, example, one that has four points). Press </a:t>
            </a:r>
            <a:r>
              <a:rPr lang="en-US" sz="1200" b="0" kern="1200" dirty="0" smtClean="0">
                <a:solidFill>
                  <a:schemeClr val="tx1"/>
                </a:solidFill>
                <a:latin typeface="+mn-lt"/>
                <a:ea typeface="+mn-ea"/>
                <a:cs typeface="+mn-cs"/>
              </a:rPr>
              <a:t>ESC</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to</a:t>
            </a:r>
            <a:r>
              <a:rPr lang="en-US" sz="1200" kern="1200" dirty="0" smtClean="0">
                <a:solidFill>
                  <a:schemeClr val="tx1"/>
                </a:solidFill>
                <a:latin typeface="+mn-lt"/>
                <a:ea typeface="+mn-ea"/>
                <a:cs typeface="+mn-cs"/>
              </a:rPr>
              <a:t> end the curve.</a:t>
            </a:r>
          </a:p>
          <a:p>
            <a:pPr marL="228600" lvl="0" indent="-228600">
              <a:buFont typeface="+mj-lt"/>
              <a:buAutoNum type="arabicPeriod"/>
            </a:pPr>
            <a:r>
              <a:rPr lang="en-US" sz="1200" kern="1200" dirty="0" smtClean="0">
                <a:solidFill>
                  <a:schemeClr val="tx1"/>
                </a:solidFill>
                <a:latin typeface="+mn-lt"/>
                <a:ea typeface="+mn-ea"/>
                <a:cs typeface="+mn-cs"/>
              </a:rPr>
              <a:t>Select the curvy line. 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a:t>
            </a:r>
            <a:r>
              <a:rPr lang="en-US" sz="1200" kern="1200" baseline="0" dirty="0" smtClean="0">
                <a:solidFill>
                  <a:schemeClr val="tx1"/>
                </a:solidFill>
                <a:latin typeface="+mn-lt"/>
                <a:ea typeface="+mn-ea"/>
                <a:cs typeface="+mn-cs"/>
              </a:rPr>
              <a:t> arrow next to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and then under</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(third</a:t>
            </a:r>
            <a:r>
              <a:rPr lang="en-US" sz="1200" b="0" kern="1200" baseline="0" dirty="0" smtClean="0">
                <a:solidFill>
                  <a:schemeClr val="tx1"/>
                </a:solidFill>
                <a:latin typeface="+mn-lt"/>
                <a:ea typeface="+mn-ea"/>
                <a:cs typeface="+mn-cs"/>
              </a:rPr>
              <a:t> row, first option from the left).</a:t>
            </a:r>
            <a:endParaRPr lang="en-US" sz="1200" b="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Weight, </a:t>
            </a:r>
            <a:r>
              <a:rPr lang="en-US" sz="1200" kern="1200" dirty="0" smtClean="0">
                <a:solidFill>
                  <a:schemeClr val="tx1"/>
                </a:solidFill>
                <a:latin typeface="+mn-lt"/>
                <a:ea typeface="+mn-ea"/>
                <a:cs typeface="+mn-cs"/>
              </a:rPr>
              <a:t>and then click</a:t>
            </a:r>
            <a:r>
              <a:rPr lang="en-US" sz="1200" b="1" kern="1200" dirty="0" smtClean="0">
                <a:solidFill>
                  <a:schemeClr val="tx1"/>
                </a:solidFill>
                <a:latin typeface="+mn-lt"/>
                <a:ea typeface="+mn-ea"/>
                <a:cs typeface="+mn-cs"/>
              </a:rPr>
              <a:t> 1 pt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curve on your slide so that one end is touching the bottom edge of the isosceles triangle.</a:t>
            </a: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select </a:t>
            </a:r>
            <a:r>
              <a:rPr lang="en-US" sz="1200" b="1" kern="1200" dirty="0" smtClean="0">
                <a:solidFill>
                  <a:schemeClr val="tx1"/>
                </a:solidFill>
                <a:latin typeface="+mn-lt"/>
                <a:ea typeface="+mn-ea"/>
                <a:cs typeface="+mn-cs"/>
              </a:rPr>
              <a:t>Oval</a:t>
            </a:r>
            <a:r>
              <a:rPr lang="en-US" sz="1200" kern="1200" dirty="0" smtClean="0">
                <a:solidFill>
                  <a:schemeClr val="tx1"/>
                </a:solidFill>
                <a:latin typeface="+mn-lt"/>
                <a:ea typeface="+mn-ea"/>
                <a:cs typeface="+mn-cs"/>
              </a:rPr>
              <a:t> (second option from the left). On the slide, drag to draw an oval.</a:t>
            </a:r>
          </a:p>
          <a:p>
            <a:pPr marL="228600" lvl="0" indent="-228600">
              <a:buFont typeface="+mj-lt"/>
              <a:buAutoNum type="arabicPeriod"/>
            </a:pPr>
            <a:r>
              <a:rPr lang="en-US" sz="1200" kern="1200" dirty="0" smtClean="0">
                <a:solidFill>
                  <a:schemeClr val="tx1"/>
                </a:solidFill>
                <a:latin typeface="+mn-lt"/>
                <a:ea typeface="+mn-ea"/>
                <a:cs typeface="+mn-cs"/>
              </a:rPr>
              <a:t>Select the oval.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a:t>
            </a:r>
            <a:r>
              <a:rPr lang="en-US" sz="1200" kern="1200" baseline="0" dirty="0" smtClean="0">
                <a:solidFill>
                  <a:schemeClr val="tx1"/>
                </a:solidFill>
                <a:latin typeface="+mn-lt"/>
                <a:ea typeface="+mn-ea"/>
                <a:cs typeface="+mn-cs"/>
              </a:rPr>
              <a:t>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1.2”. </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Shape Width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Fill</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and then click</a:t>
            </a:r>
            <a:r>
              <a:rPr lang="en-US" sz="1200" b="1" kern="1200" dirty="0" smtClean="0">
                <a:solidFill>
                  <a:schemeClr val="tx1"/>
                </a:solidFill>
                <a:latin typeface="+mn-lt"/>
                <a:ea typeface="+mn-ea"/>
                <a:cs typeface="+mn-cs"/>
              </a:rPr>
              <a:t> 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Gradients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p>
          <a:p>
            <a:pPr marL="685800" lvl="1"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 </a:t>
            </a:r>
            <a:r>
              <a:rPr lang="en-US" sz="1200" b="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Radial</a:t>
            </a:r>
            <a:r>
              <a:rPr lang="en-US" sz="1200" b="0" kern="1200" dirty="0" smtClean="0">
                <a:solidFill>
                  <a:schemeClr val="tx1"/>
                </a:solidFill>
                <a:latin typeface="+mn-lt"/>
                <a:ea typeface="+mn-ea"/>
                <a:cs typeface="+mn-cs"/>
              </a:rPr>
              <a:t>. </a:t>
            </a:r>
          </a:p>
          <a:p>
            <a:pPr marL="685800" lvl="1" indent="-228600">
              <a:buFont typeface="Arial" pitchFamily="34" charset="0"/>
              <a:buChar cha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Direction</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From Center </a:t>
            </a:r>
            <a:r>
              <a:rPr lang="en-US" sz="1200" b="0" kern="1200" baseline="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endParaRPr lang="en-US" sz="1200" b="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81%</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in the</a:t>
            </a:r>
            <a:r>
              <a:rPr lang="en-US" sz="1200" b="1" kern="1200" dirty="0" smtClean="0">
                <a:solidFill>
                  <a:schemeClr val="tx1"/>
                </a:solidFill>
                <a:latin typeface="+mn-lt"/>
                <a:ea typeface="+mn-ea"/>
                <a:cs typeface="+mn-cs"/>
              </a:rPr>
              <a:t> Line Color pane</a:t>
            </a:r>
            <a:r>
              <a:rPr lang="en-US" sz="1200" kern="1200" dirty="0" smtClean="0">
                <a:solidFill>
                  <a:schemeClr val="tx1"/>
                </a:solidFill>
                <a:latin typeface="+mn-lt"/>
                <a:ea typeface="+mn-ea"/>
                <a:cs typeface="+mn-cs"/>
              </a:rPr>
              <a:t> click</a:t>
            </a:r>
            <a:r>
              <a:rPr lang="en-US" sz="1200" b="1" kern="1200" dirty="0" smtClean="0">
                <a:solidFill>
                  <a:schemeClr val="tx1"/>
                </a:solidFill>
                <a:latin typeface="+mn-lt"/>
                <a:ea typeface="+mn-ea"/>
                <a:cs typeface="+mn-cs"/>
              </a:rPr>
              <a:t> 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oval at the top, left edge of the teardrop to create a lighting effect. </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select all four objects.</a:t>
            </a:r>
            <a:r>
              <a:rPr lang="en-US" sz="120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Objects </a:t>
            </a:r>
            <a:r>
              <a:rPr lang="en-US" sz="120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Group.</a:t>
            </a: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indent="-228600">
              <a:buFontTx/>
              <a:buNone/>
            </a:pPr>
            <a:r>
              <a:rPr lang="en-US" sz="1200" kern="1200" dirty="0" smtClean="0">
                <a:solidFill>
                  <a:schemeClr val="tx1"/>
                </a:solidFill>
                <a:latin typeface="+mn-lt"/>
                <a:ea typeface="+mn-ea"/>
                <a:cs typeface="+mn-cs"/>
              </a:rPr>
              <a:t>To reproduce the animation effects on this slide, do the following: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balloon</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drag it off the bottom left corner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slide.</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&amp;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Diagonal Up Right</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motion path and then drag the end point (red triangle) across the slide and off the top right corner.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Emphasis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Grow/Shrink.</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and then click the </a:t>
            </a:r>
            <a:r>
              <a:rPr lang="en-US" sz="1200" b="1" kern="1200" dirty="0" smtClean="0">
                <a:solidFill>
                  <a:schemeClr val="tx1"/>
                </a:solidFill>
                <a:effectLst/>
                <a:latin typeface="+mn-lt"/>
                <a:ea typeface="+mn-ea"/>
                <a:cs typeface="+mn-cs"/>
              </a:rPr>
              <a:t>Show Additional Effect Options </a:t>
            </a:r>
            <a:r>
              <a:rPr lang="en-US" sz="1200" kern="1200" dirty="0" smtClean="0">
                <a:solidFill>
                  <a:schemeClr val="tx1"/>
                </a:solidFill>
                <a:effectLst/>
                <a:latin typeface="+mn-lt"/>
                <a:ea typeface="+mn-ea"/>
                <a:cs typeface="+mn-cs"/>
              </a:rPr>
              <a:t>dialog box launcher. In the </a:t>
            </a:r>
            <a:r>
              <a:rPr lang="en-US" sz="1200" b="1" kern="1200" dirty="0" smtClean="0">
                <a:solidFill>
                  <a:schemeClr val="tx1"/>
                </a:solidFill>
                <a:effectLst/>
                <a:latin typeface="+mn-lt"/>
                <a:ea typeface="+mn-ea"/>
                <a:cs typeface="+mn-cs"/>
              </a:rPr>
              <a:t>Grow/Shrink</a:t>
            </a:r>
            <a:r>
              <a:rPr lang="en-US" sz="1200" kern="1200" baseline="0" dirty="0" smtClean="0">
                <a:solidFill>
                  <a:schemeClr val="tx1"/>
                </a:solidFill>
                <a:effectLst/>
                <a:latin typeface="+mn-lt"/>
                <a:ea typeface="+mn-ea"/>
                <a:cs typeface="+mn-cs"/>
              </a:rPr>
              <a:t> dialog box, under </a:t>
            </a:r>
            <a:r>
              <a:rPr lang="en-US" sz="1200" b="1" kern="1200" baseline="0" dirty="0" smtClean="0">
                <a:solidFill>
                  <a:schemeClr val="tx1"/>
                </a:solidFill>
                <a:effectLst/>
                <a:latin typeface="+mn-lt"/>
                <a:ea typeface="+mn-ea"/>
                <a:cs typeface="+mn-cs"/>
              </a:rPr>
              <a:t>Settings</a:t>
            </a:r>
            <a:r>
              <a:rPr lang="en-US" sz="1200" kern="1200" baseline="0" dirty="0" smtClean="0">
                <a:solidFill>
                  <a:schemeClr val="tx1"/>
                </a:solidFill>
                <a:effectLst/>
                <a:latin typeface="+mn-lt"/>
                <a:ea typeface="+mn-ea"/>
                <a:cs typeface="+mn-cs"/>
              </a:rPr>
              <a:t>, </a:t>
            </a:r>
            <a:r>
              <a:rPr lang="en-US" sz="1200" b="0" kern="1200" baseline="0" dirty="0"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lick the arrow next to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a:t>
            </a:r>
            <a:r>
              <a:rPr lang="en-US" sz="1200" kern="1200" baseline="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endParaRPr lang="en-US" sz="1200" b="1" kern="1200" dirty="0" smtClean="0">
              <a:solidFill>
                <a:schemeClr val="tx1"/>
              </a:solidFill>
              <a:effectLst/>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background on this slide, do one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Note: </a:t>
            </a:r>
            <a:r>
              <a:rPr lang="en-US" sz="1200" kern="1200" dirty="0" smtClean="0">
                <a:solidFill>
                  <a:schemeClr val="tx1"/>
                </a:solidFill>
                <a:latin typeface="+mn-lt"/>
                <a:ea typeface="+mn-ea"/>
                <a:cs typeface="+mn-cs"/>
              </a:rPr>
              <a:t>You can save the background of this slide template as a picture and use it in your own slides. To use the same background as this slide, do the following:</a:t>
            </a:r>
          </a:p>
          <a:p>
            <a:pPr marL="685800" lvl="1" indent="-228600">
              <a:buFont typeface="+mj-lt"/>
              <a:buAutoNum type="arabicPeriod"/>
            </a:pPr>
            <a:r>
              <a:rPr lang="en-US" sz="1200" kern="1200" dirty="0" smtClean="0">
                <a:solidFill>
                  <a:schemeClr val="tx1"/>
                </a:solidFill>
                <a:latin typeface="+mn-lt"/>
                <a:ea typeface="+mn-ea"/>
                <a:cs typeface="+mn-cs"/>
              </a:rPr>
              <a:t>Right-click the sky background on the original template, and then click </a:t>
            </a:r>
            <a:r>
              <a:rPr lang="en-US" sz="1200" b="1" kern="1200" dirty="0" smtClean="0">
                <a:solidFill>
                  <a:schemeClr val="tx1"/>
                </a:solidFill>
                <a:latin typeface="+mn-lt"/>
                <a:ea typeface="+mn-ea"/>
                <a:cs typeface="+mn-cs"/>
              </a:rPr>
              <a:t>Save Background</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Save the file as a JPEG (.jpg) file format.</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Background Styles</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Picture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under </a:t>
            </a:r>
            <a:r>
              <a:rPr lang="en-US" sz="1200" b="1" kern="1200" dirty="0" smtClean="0">
                <a:solidFill>
                  <a:schemeClr val="tx1"/>
                </a:solidFill>
                <a:latin typeface="+mn-lt"/>
                <a:ea typeface="+mn-ea"/>
                <a:cs typeface="+mn-cs"/>
              </a:rPr>
              <a:t>Insert from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File</a:t>
            </a:r>
            <a:r>
              <a:rPr lang="en-US" sz="1200" kern="120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Insert Picture </a:t>
            </a:r>
            <a:r>
              <a:rPr lang="en-US" sz="1200" kern="1200" dirty="0" smtClean="0">
                <a:solidFill>
                  <a:schemeClr val="tx1"/>
                </a:solidFill>
                <a:latin typeface="+mn-lt"/>
                <a:ea typeface="+mn-ea"/>
                <a:cs typeface="+mn-cs"/>
              </a:rPr>
              <a:t>dialog</a:t>
            </a:r>
            <a:r>
              <a:rPr lang="en-US" sz="1200" kern="1200" baseline="0" dirty="0" smtClean="0">
                <a:solidFill>
                  <a:schemeClr val="tx1"/>
                </a:solidFill>
                <a:latin typeface="+mn-lt"/>
                <a:ea typeface="+mn-ea"/>
                <a:cs typeface="+mn-cs"/>
              </a:rPr>
              <a:t> box, </a:t>
            </a:r>
            <a:r>
              <a:rPr lang="en-US" sz="1200" b="0" kern="1200" dirty="0" smtClean="0">
                <a:solidFill>
                  <a:schemeClr val="tx1"/>
                </a:solidFill>
                <a:latin typeface="+mn-lt"/>
                <a:ea typeface="+mn-ea"/>
                <a:cs typeface="+mn-cs"/>
              </a:rPr>
              <a:t>select</a:t>
            </a:r>
            <a:r>
              <a:rPr lang="en-US" sz="1200" b="0" kern="1200" baseline="0" dirty="0" smtClean="0">
                <a:solidFill>
                  <a:schemeClr val="tx1"/>
                </a:solidFill>
                <a:latin typeface="+mn-lt"/>
                <a:ea typeface="+mn-ea"/>
                <a:cs typeface="+mn-cs"/>
              </a:rPr>
              <a:t> a picture, and then click </a:t>
            </a:r>
            <a:r>
              <a:rPr lang="en-US" sz="1200" b="1" kern="1200" baseline="0" dirty="0" smtClean="0">
                <a:solidFill>
                  <a:schemeClr val="tx1"/>
                </a:solidFill>
                <a:latin typeface="+mn-lt"/>
                <a:ea typeface="+mn-ea"/>
                <a:cs typeface="+mn-cs"/>
              </a:rPr>
              <a:t>Insert</a:t>
            </a:r>
            <a:r>
              <a:rPr lang="en-US" sz="1200" b="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1095357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Animated balloon floats </a:t>
            </a:r>
            <a:r>
              <a:rPr lang="en-US" sz="1400" b="1" kern="1200" smtClean="0">
                <a:solidFill>
                  <a:schemeClr val="tx1"/>
                </a:solidFill>
                <a:latin typeface="+mn-lt"/>
                <a:ea typeface="+mn-ea"/>
                <a:cs typeface="+mn-cs"/>
              </a:rPr>
              <a:t>into distance</a:t>
            </a:r>
            <a:endParaRPr lang="en-US" sz="1400" b="1"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(Advanced)</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balloon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Slides</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Layout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Blank</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Basic 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Teardrop </a:t>
            </a:r>
            <a:r>
              <a:rPr lang="en-US" sz="1200" kern="1200" dirty="0" smtClean="0">
                <a:solidFill>
                  <a:schemeClr val="tx1"/>
                </a:solidFill>
                <a:latin typeface="+mn-lt"/>
                <a:ea typeface="+mn-ea"/>
                <a:cs typeface="+mn-cs"/>
              </a:rPr>
              <a:t>(second row, fourth from the left). On the slide, drag to draw the teardrop.</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launcher, and then in the </a:t>
            </a:r>
            <a:r>
              <a:rPr lang="en-US" sz="1200" b="1" kern="1200" dirty="0" smtClean="0">
                <a:solidFill>
                  <a:schemeClr val="tx1"/>
                </a:solidFill>
                <a:latin typeface="+mn-lt"/>
                <a:ea typeface="+mn-ea"/>
                <a:cs typeface="+mn-cs"/>
              </a:rPr>
              <a:t>Format Shape</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dialog box, click Size in the left pane. In the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pane, under </a:t>
            </a:r>
            <a:r>
              <a:rPr lang="en-US" sz="1200" b="1" kern="1200" baseline="0" dirty="0" smtClean="0">
                <a:solidFill>
                  <a:schemeClr val="tx1"/>
                </a:solidFill>
                <a:latin typeface="+mn-lt"/>
                <a:ea typeface="+mn-ea"/>
                <a:cs typeface="+mn-cs"/>
              </a:rPr>
              <a:t>Size and rotate</a:t>
            </a:r>
            <a:r>
              <a:rPr lang="en-US" sz="1200" kern="1200" baseline="0" dirty="0" smtClean="0">
                <a:solidFill>
                  <a:schemeClr val="tx1"/>
                </a:solidFill>
                <a:latin typeface="+mn-lt"/>
                <a:ea typeface="+mn-ea"/>
                <a:cs typeface="+mn-cs"/>
              </a:rPr>
              <a:t>, do the following:</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1.66</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1.7”</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lgn="l" defTabSz="914400" rtl="0" eaLnBrk="1" latinLnBrk="0" hangingPunct="1">
              <a:buFont typeface="Arial" pitchFamily="34" charset="0"/>
              <a:buChar char="•"/>
            </a:pPr>
            <a:r>
              <a:rPr lang="en-US" sz="1200" kern="1200" dirty="0" smtClean="0">
                <a:solidFill>
                  <a:schemeClr val="tx1"/>
                </a:solidFill>
                <a:latin typeface="+mn-lt"/>
                <a:ea typeface="+mn-ea"/>
                <a:cs typeface="+mn-cs"/>
              </a:rPr>
              <a:t>In the Rotation box, enter </a:t>
            </a:r>
            <a:r>
              <a:rPr lang="en-US" sz="1200" b="1" kern="1200" dirty="0" smtClean="0">
                <a:solidFill>
                  <a:schemeClr val="tx1"/>
                </a:solidFill>
                <a:latin typeface="+mn-lt"/>
                <a:ea typeface="+mn-ea"/>
                <a:cs typeface="+mn-cs"/>
              </a:rPr>
              <a:t>133⁰</a:t>
            </a:r>
            <a:r>
              <a:rPr lang="en-US" sz="1200" kern="1200" dirty="0" smtClean="0">
                <a:solidFill>
                  <a:schemeClr val="tx1"/>
                </a:solidFill>
                <a:latin typeface="+mn-lt"/>
                <a:ea typeface="+mn-ea"/>
                <a:cs typeface="+mn-cs"/>
              </a:rPr>
              <a:t>.</a:t>
            </a:r>
          </a:p>
          <a:p>
            <a:pPr marL="228600" indent="-228600">
              <a:buFont typeface="+mj-lt"/>
              <a:buAutoNum type="arabicPeriod"/>
            </a:pPr>
            <a:r>
              <a:rPr lang="en-US" sz="1200" kern="1200" dirty="0" smtClean="0">
                <a:solidFill>
                  <a:schemeClr val="tx1"/>
                </a:solidFill>
                <a:latin typeface="+mn-lt"/>
                <a:ea typeface="+mn-ea"/>
                <a:cs typeface="+mn-cs"/>
              </a:rPr>
              <a:t>Also in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Format Shape</a:t>
            </a:r>
            <a:r>
              <a:rPr lang="en-US" sz="1200" kern="1200" dirty="0" smtClean="0">
                <a:solidFill>
                  <a:schemeClr val="tx1"/>
                </a:solidFill>
                <a:effectLst/>
                <a:latin typeface="+mn-lt"/>
                <a:ea typeface="+mn-ea"/>
                <a:cs typeface="+mn-cs"/>
              </a:rPr>
              <a:t> dialog box click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in the left pane, select </a:t>
            </a:r>
            <a:r>
              <a:rPr lang="en-US" sz="1200" b="1" kern="1200" dirty="0" smtClean="0">
                <a:solidFill>
                  <a:schemeClr val="tx1"/>
                </a:solidFill>
                <a:effectLst/>
                <a:latin typeface="+mn-lt"/>
                <a:ea typeface="+mn-ea"/>
                <a:cs typeface="+mn-cs"/>
              </a:rPr>
              <a:t>Gradient fill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pane, and then do the following:</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Type</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Linear</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Angle</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a:t>
            </a:r>
            <a:r>
              <a:rPr lang="en-US" sz="1200" kern="1200" baseline="0" dirty="0" smtClean="0">
                <a:solidFill>
                  <a:schemeClr val="tx1"/>
                </a:solidFill>
                <a:latin typeface="+mn-lt"/>
                <a:ea typeface="+mn-ea"/>
                <a:cs typeface="+mn-cs"/>
              </a:rPr>
              <a:t> 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66%</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Lighter 40%</a:t>
            </a:r>
            <a:r>
              <a:rPr lang="en-US" sz="1200" kern="1200" dirty="0" smtClean="0">
                <a:solidFill>
                  <a:schemeClr val="tx1"/>
                </a:solidFill>
                <a:latin typeface="+mn-lt"/>
                <a:ea typeface="+mn-ea"/>
                <a:cs typeface="+mn-cs"/>
              </a:rPr>
              <a:t> (fourth </a:t>
            </a:r>
            <a:r>
              <a:rPr lang="en-US" sz="1200" kern="1200" baseline="0" dirty="0" smtClean="0">
                <a:solidFill>
                  <a:schemeClr val="tx1"/>
                </a:solidFill>
                <a:latin typeface="+mn-lt"/>
                <a:ea typeface="+mn-ea"/>
                <a:cs typeface="+mn-cs"/>
              </a:rPr>
              <a:t>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White, Background 1 </a:t>
            </a:r>
            <a:r>
              <a:rPr lang="en-US" sz="1200" kern="1200" dirty="0" smtClean="0">
                <a:solidFill>
                  <a:schemeClr val="tx1"/>
                </a:solidFill>
                <a:latin typeface="+mn-lt"/>
                <a:ea typeface="+mn-ea"/>
                <a:cs typeface="+mn-cs"/>
              </a:rPr>
              <a:t>(first </a:t>
            </a:r>
            <a:r>
              <a:rPr lang="en-US" sz="1200" kern="1200" baseline="0" dirty="0" smtClean="0">
                <a:solidFill>
                  <a:schemeClr val="tx1"/>
                </a:solidFill>
                <a:latin typeface="+mn-lt"/>
                <a:ea typeface="+mn-ea"/>
                <a:cs typeface="+mn-cs"/>
              </a:rPr>
              <a:t>row, first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a:t>
            </a:r>
            <a:r>
              <a:rPr lang="en-US" sz="1200" kern="1200" baseline="0" dirty="0" smtClean="0">
                <a:solidFill>
                  <a:schemeClr val="tx1"/>
                </a:solidFill>
                <a:latin typeface="+mn-lt"/>
                <a:ea typeface="+mn-ea"/>
                <a:cs typeface="+mn-cs"/>
              </a:rPr>
              <a:t> 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Line 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a:t>
            </a:r>
            <a:r>
              <a:rPr lang="en-US" sz="1200" b="0" kern="1200" dirty="0" smtClean="0">
                <a:solidFill>
                  <a:schemeClr val="tx1"/>
                </a:solidFill>
                <a:latin typeface="+mn-lt"/>
                <a:ea typeface="+mn-ea"/>
                <a:cs typeface="+mn-cs"/>
              </a:rPr>
              <a:t>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Isosceles Triangle</a:t>
            </a:r>
            <a:r>
              <a:rPr lang="en-US" sz="1200" kern="1200" dirty="0" smtClean="0">
                <a:solidFill>
                  <a:schemeClr val="tx1"/>
                </a:solidFill>
                <a:latin typeface="+mn-lt"/>
                <a:ea typeface="+mn-ea"/>
                <a:cs typeface="+mn-cs"/>
              </a:rPr>
              <a:t> (third option from the left). On the slide, drag to draw the isosceles</a:t>
            </a:r>
            <a:r>
              <a:rPr lang="en-US" sz="1200" kern="1200" baseline="0" dirty="0" smtClean="0">
                <a:solidFill>
                  <a:schemeClr val="tx1"/>
                </a:solidFill>
                <a:latin typeface="+mn-lt"/>
                <a:ea typeface="+mn-ea"/>
                <a:cs typeface="+mn-cs"/>
              </a:rPr>
              <a:t> triangle.</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Select the isosceles triangle.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Position</a:t>
            </a:r>
            <a:r>
              <a:rPr lang="en-US" sz="1200" kern="1200" dirty="0" smtClean="0">
                <a:solidFill>
                  <a:schemeClr val="tx1"/>
                </a:solidFill>
                <a:latin typeface="+mn-lt"/>
                <a:ea typeface="+mn-ea"/>
                <a:cs typeface="+mn-cs"/>
              </a:rPr>
              <a:t> dialog box launcher.</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click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in the left pane. i</a:t>
            </a:r>
            <a:r>
              <a:rPr lang="en-US" sz="1200" kern="1200" dirty="0" smtClean="0">
                <a:solidFill>
                  <a:schemeClr val="tx1"/>
                </a:solidFill>
                <a:latin typeface="+mn-lt"/>
                <a:ea typeface="+mn-ea"/>
                <a:cs typeface="+mn-cs"/>
              </a:rPr>
              <a:t>n the</a:t>
            </a:r>
            <a:r>
              <a:rPr lang="en-US" sz="1200" b="1" kern="1200" dirty="0" smtClean="0">
                <a:solidFill>
                  <a:schemeClr val="tx1"/>
                </a:solidFill>
                <a:latin typeface="+mn-lt"/>
                <a:ea typeface="+mn-ea"/>
                <a:cs typeface="+mn-cs"/>
              </a:rPr>
              <a:t> Size </a:t>
            </a:r>
            <a:r>
              <a:rPr lang="en-US" sz="1200" b="0" kern="1200" dirty="0" smtClean="0">
                <a:solidFill>
                  <a:schemeClr val="tx1"/>
                </a:solidFill>
                <a:latin typeface="+mn-lt"/>
                <a:ea typeface="+mn-ea"/>
                <a:cs typeface="+mn-cs"/>
              </a:rPr>
              <a:t>pane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rotate</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0.16”</a:t>
            </a:r>
            <a:r>
              <a:rPr lang="en-US" sz="1200" b="0" kern="1200" dirty="0" smtClean="0">
                <a:solidFill>
                  <a:schemeClr val="tx1"/>
                </a:solidFill>
                <a:latin typeface="+mn-lt"/>
                <a:ea typeface="+mn-ea"/>
                <a:cs typeface="+mn-cs"/>
              </a:rPr>
              <a:t>.</a:t>
            </a:r>
          </a:p>
          <a:p>
            <a:pPr marL="685800" lvl="1" indent="-228600">
              <a:buFont typeface="Arial" pitchFamily="34" charset="0"/>
              <a:buChar char="•"/>
            </a:pPr>
            <a:r>
              <a:rPr lang="en-US" sz="1200" b="0" kern="1200" dirty="0" smtClean="0">
                <a:solidFill>
                  <a:schemeClr val="tx1"/>
                </a:solidFill>
                <a:latin typeface="+mn-lt"/>
                <a:ea typeface="+mn-ea"/>
                <a:cs typeface="+mn-cs"/>
              </a:rPr>
              <a:t>In</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enter </a:t>
            </a:r>
            <a:r>
              <a:rPr lang="en-US" sz="1200" b="1" kern="1200" dirty="0" smtClean="0">
                <a:solidFill>
                  <a:schemeClr val="tx1"/>
                </a:solidFill>
                <a:latin typeface="+mn-lt"/>
                <a:ea typeface="+mn-ea"/>
                <a:cs typeface="+mn-cs"/>
              </a:rPr>
              <a:t>0.11</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Rotation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8</a:t>
            </a:r>
            <a:r>
              <a:rPr lang="en-US" sz="1200" kern="1200" dirty="0" smtClean="0">
                <a:solidFill>
                  <a:schemeClr val="tx1"/>
                </a:solidFill>
                <a:latin typeface="+mn-lt"/>
                <a:ea typeface="+mn-ea"/>
                <a:cs typeface="+mn-cs"/>
              </a:rPr>
              <a:t>⁰</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click </a:t>
            </a:r>
            <a:r>
              <a:rPr lang="en-US" sz="1200" b="1" kern="1200" dirty="0" smtClean="0">
                <a:solidFill>
                  <a:schemeClr val="tx1"/>
                </a:solidFill>
                <a:latin typeface="+mn-lt"/>
                <a:ea typeface="+mn-ea"/>
                <a:cs typeface="+mn-cs"/>
              </a:rPr>
              <a:t>Solid Fill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Color</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b="1" kern="1200" baseline="0" dirty="0" smtClean="0">
                <a:solidFill>
                  <a:schemeClr val="tx1"/>
                </a:solidFill>
                <a:latin typeface="+mn-lt"/>
                <a:ea typeface="+mn-ea"/>
                <a:cs typeface="+mn-cs"/>
              </a:rPr>
              <a:t> 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 </a:t>
            </a:r>
            <a:r>
              <a:rPr lang="en-US" sz="1200" kern="1200" dirty="0" smtClean="0">
                <a:solidFill>
                  <a:schemeClr val="tx1"/>
                </a:solidFill>
                <a:latin typeface="+mn-lt"/>
                <a:ea typeface="+mn-ea"/>
                <a:cs typeface="+mn-cs"/>
              </a:rPr>
              <a:t>(fifth</a:t>
            </a:r>
            <a:r>
              <a:rPr lang="en-US" sz="1200" kern="1200" baseline="0" dirty="0" smtClean="0">
                <a:solidFill>
                  <a:schemeClr val="tx1"/>
                </a:solidFill>
                <a:latin typeface="+mn-lt"/>
                <a:ea typeface="+mn-ea"/>
                <a:cs typeface="+mn-cs"/>
              </a:rPr>
              <a:t> row, sixth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 </a:t>
            </a:r>
            <a:r>
              <a:rPr lang="en-US" sz="1200" kern="1200" dirty="0" smtClean="0">
                <a:solidFill>
                  <a:schemeClr val="tx1"/>
                </a:solidFill>
                <a:latin typeface="+mn-lt"/>
                <a:ea typeface="+mn-ea"/>
                <a:cs typeface="+mn-cs"/>
              </a:rPr>
              <a:t>and then in the</a:t>
            </a:r>
            <a:r>
              <a:rPr lang="en-US" sz="1200" b="1" kern="1200" dirty="0" smtClean="0">
                <a:solidFill>
                  <a:schemeClr val="tx1"/>
                </a:solidFill>
                <a:latin typeface="+mn-lt"/>
                <a:ea typeface="+mn-ea"/>
                <a:cs typeface="+mn-cs"/>
              </a:rPr>
              <a:t> Line Color </a:t>
            </a:r>
            <a:r>
              <a:rPr lang="en-US" sz="1200" kern="1200" dirty="0" smtClean="0">
                <a:solidFill>
                  <a:schemeClr val="tx1"/>
                </a:solidFill>
                <a:latin typeface="+mn-lt"/>
                <a:ea typeface="+mn-ea"/>
                <a:cs typeface="+mn-cs"/>
              </a:rPr>
              <a:t>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Position the isosceles triangle on the slide so that the sharp angle touches the point of the teardrop.</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Lines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Curve </a:t>
            </a:r>
            <a:r>
              <a:rPr lang="en-US" sz="1200" kern="1200" dirty="0" smtClean="0">
                <a:solidFill>
                  <a:schemeClr val="tx1"/>
                </a:solidFill>
                <a:latin typeface="+mn-lt"/>
                <a:ea typeface="+mn-ea"/>
                <a:cs typeface="+mn-cs"/>
              </a:rPr>
              <a:t>(tenth option from the right). On the slide, draw a curve (for, example, one that has four points). Press </a:t>
            </a:r>
            <a:r>
              <a:rPr lang="en-US" sz="1200" b="0" kern="1200" dirty="0" smtClean="0">
                <a:solidFill>
                  <a:schemeClr val="tx1"/>
                </a:solidFill>
                <a:latin typeface="+mn-lt"/>
                <a:ea typeface="+mn-ea"/>
                <a:cs typeface="+mn-cs"/>
              </a:rPr>
              <a:t>ESC</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to</a:t>
            </a:r>
            <a:r>
              <a:rPr lang="en-US" sz="1200" kern="1200" dirty="0" smtClean="0">
                <a:solidFill>
                  <a:schemeClr val="tx1"/>
                </a:solidFill>
                <a:latin typeface="+mn-lt"/>
                <a:ea typeface="+mn-ea"/>
                <a:cs typeface="+mn-cs"/>
              </a:rPr>
              <a:t> end the curve.</a:t>
            </a:r>
          </a:p>
          <a:p>
            <a:pPr marL="228600" lvl="0" indent="-228600">
              <a:buFont typeface="+mj-lt"/>
              <a:buAutoNum type="arabicPeriod"/>
            </a:pPr>
            <a:r>
              <a:rPr lang="en-US" sz="1200" kern="1200" dirty="0" smtClean="0">
                <a:solidFill>
                  <a:schemeClr val="tx1"/>
                </a:solidFill>
                <a:latin typeface="+mn-lt"/>
                <a:ea typeface="+mn-ea"/>
                <a:cs typeface="+mn-cs"/>
              </a:rPr>
              <a:t>Select the curvy line. 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a:t>
            </a:r>
            <a:r>
              <a:rPr lang="en-US" sz="1200" kern="1200" baseline="0" dirty="0" smtClean="0">
                <a:solidFill>
                  <a:schemeClr val="tx1"/>
                </a:solidFill>
                <a:latin typeface="+mn-lt"/>
                <a:ea typeface="+mn-ea"/>
                <a:cs typeface="+mn-cs"/>
              </a:rPr>
              <a:t> arrow next to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and then under</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(third</a:t>
            </a:r>
            <a:r>
              <a:rPr lang="en-US" sz="1200" b="0" kern="1200" baseline="0" dirty="0" smtClean="0">
                <a:solidFill>
                  <a:schemeClr val="tx1"/>
                </a:solidFill>
                <a:latin typeface="+mn-lt"/>
                <a:ea typeface="+mn-ea"/>
                <a:cs typeface="+mn-cs"/>
              </a:rPr>
              <a:t> row, first option from the left).</a:t>
            </a:r>
            <a:endParaRPr lang="en-US" sz="1200" b="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Weight, </a:t>
            </a:r>
            <a:r>
              <a:rPr lang="en-US" sz="1200" kern="1200" dirty="0" smtClean="0">
                <a:solidFill>
                  <a:schemeClr val="tx1"/>
                </a:solidFill>
                <a:latin typeface="+mn-lt"/>
                <a:ea typeface="+mn-ea"/>
                <a:cs typeface="+mn-cs"/>
              </a:rPr>
              <a:t>and then click</a:t>
            </a:r>
            <a:r>
              <a:rPr lang="en-US" sz="1200" b="1" kern="1200" dirty="0" smtClean="0">
                <a:solidFill>
                  <a:schemeClr val="tx1"/>
                </a:solidFill>
                <a:latin typeface="+mn-lt"/>
                <a:ea typeface="+mn-ea"/>
                <a:cs typeface="+mn-cs"/>
              </a:rPr>
              <a:t> 1 pt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curve on your slide so that one end is touching the bottom edge of the isosceles triangle.</a:t>
            </a: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select </a:t>
            </a:r>
            <a:r>
              <a:rPr lang="en-US" sz="1200" b="1" kern="1200" dirty="0" smtClean="0">
                <a:solidFill>
                  <a:schemeClr val="tx1"/>
                </a:solidFill>
                <a:latin typeface="+mn-lt"/>
                <a:ea typeface="+mn-ea"/>
                <a:cs typeface="+mn-cs"/>
              </a:rPr>
              <a:t>Oval</a:t>
            </a:r>
            <a:r>
              <a:rPr lang="en-US" sz="1200" kern="1200" dirty="0" smtClean="0">
                <a:solidFill>
                  <a:schemeClr val="tx1"/>
                </a:solidFill>
                <a:latin typeface="+mn-lt"/>
                <a:ea typeface="+mn-ea"/>
                <a:cs typeface="+mn-cs"/>
              </a:rPr>
              <a:t> (second option from the left). On the slide, drag to draw an oval.</a:t>
            </a:r>
          </a:p>
          <a:p>
            <a:pPr marL="228600" lvl="0" indent="-228600">
              <a:buFont typeface="+mj-lt"/>
              <a:buAutoNum type="arabicPeriod"/>
            </a:pPr>
            <a:r>
              <a:rPr lang="en-US" sz="1200" kern="1200" dirty="0" smtClean="0">
                <a:solidFill>
                  <a:schemeClr val="tx1"/>
                </a:solidFill>
                <a:latin typeface="+mn-lt"/>
                <a:ea typeface="+mn-ea"/>
                <a:cs typeface="+mn-cs"/>
              </a:rPr>
              <a:t>Select the oval.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a:t>
            </a:r>
            <a:r>
              <a:rPr lang="en-US" sz="1200" kern="1200" baseline="0" dirty="0" smtClean="0">
                <a:solidFill>
                  <a:schemeClr val="tx1"/>
                </a:solidFill>
                <a:latin typeface="+mn-lt"/>
                <a:ea typeface="+mn-ea"/>
                <a:cs typeface="+mn-cs"/>
              </a:rPr>
              <a:t>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1.2”. </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Shape Width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Fill</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and then click</a:t>
            </a:r>
            <a:r>
              <a:rPr lang="en-US" sz="1200" b="1" kern="1200" dirty="0" smtClean="0">
                <a:solidFill>
                  <a:schemeClr val="tx1"/>
                </a:solidFill>
                <a:latin typeface="+mn-lt"/>
                <a:ea typeface="+mn-ea"/>
                <a:cs typeface="+mn-cs"/>
              </a:rPr>
              <a:t> 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Gradients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p>
          <a:p>
            <a:pPr marL="685800" lvl="1"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 </a:t>
            </a:r>
            <a:r>
              <a:rPr lang="en-US" sz="1200" b="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Radial</a:t>
            </a:r>
            <a:r>
              <a:rPr lang="en-US" sz="1200" b="0" kern="1200" dirty="0" smtClean="0">
                <a:solidFill>
                  <a:schemeClr val="tx1"/>
                </a:solidFill>
                <a:latin typeface="+mn-lt"/>
                <a:ea typeface="+mn-ea"/>
                <a:cs typeface="+mn-cs"/>
              </a:rPr>
              <a:t>. </a:t>
            </a:r>
          </a:p>
          <a:p>
            <a:pPr marL="685800" lvl="1" indent="-228600">
              <a:buFont typeface="Arial" pitchFamily="34" charset="0"/>
              <a:buChar cha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Direction</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From Center </a:t>
            </a:r>
            <a:r>
              <a:rPr lang="en-US" sz="1200" b="0" kern="1200" baseline="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endParaRPr lang="en-US" sz="1200" b="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81%</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in the</a:t>
            </a:r>
            <a:r>
              <a:rPr lang="en-US" sz="1200" b="1" kern="1200" dirty="0" smtClean="0">
                <a:solidFill>
                  <a:schemeClr val="tx1"/>
                </a:solidFill>
                <a:latin typeface="+mn-lt"/>
                <a:ea typeface="+mn-ea"/>
                <a:cs typeface="+mn-cs"/>
              </a:rPr>
              <a:t> Line Color pane</a:t>
            </a:r>
            <a:r>
              <a:rPr lang="en-US" sz="1200" kern="1200" dirty="0" smtClean="0">
                <a:solidFill>
                  <a:schemeClr val="tx1"/>
                </a:solidFill>
                <a:latin typeface="+mn-lt"/>
                <a:ea typeface="+mn-ea"/>
                <a:cs typeface="+mn-cs"/>
              </a:rPr>
              <a:t> click</a:t>
            </a:r>
            <a:r>
              <a:rPr lang="en-US" sz="1200" b="1" kern="1200" dirty="0" smtClean="0">
                <a:solidFill>
                  <a:schemeClr val="tx1"/>
                </a:solidFill>
                <a:latin typeface="+mn-lt"/>
                <a:ea typeface="+mn-ea"/>
                <a:cs typeface="+mn-cs"/>
              </a:rPr>
              <a:t> 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oval at the top, left edge of the teardrop to create a lighting effect. </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select all four objects.</a:t>
            </a:r>
            <a:r>
              <a:rPr lang="en-US" sz="120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Objects </a:t>
            </a:r>
            <a:r>
              <a:rPr lang="en-US" sz="120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Group.</a:t>
            </a: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indent="-228600">
              <a:buFontTx/>
              <a:buNone/>
            </a:pPr>
            <a:r>
              <a:rPr lang="en-US" sz="1200" kern="1200" dirty="0" smtClean="0">
                <a:solidFill>
                  <a:schemeClr val="tx1"/>
                </a:solidFill>
                <a:latin typeface="+mn-lt"/>
                <a:ea typeface="+mn-ea"/>
                <a:cs typeface="+mn-cs"/>
              </a:rPr>
              <a:t>To reproduce the animation effects on this slide, do the following: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balloon</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drag it off the bottom left corner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slide.</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&amp;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Diagonal Up Right</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motion path and then drag the end point (red triangle) across the slide and off the top right corner.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Emphasis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Grow/Shrink.</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and then click the </a:t>
            </a:r>
            <a:r>
              <a:rPr lang="en-US" sz="1200" b="1" kern="1200" dirty="0" smtClean="0">
                <a:solidFill>
                  <a:schemeClr val="tx1"/>
                </a:solidFill>
                <a:effectLst/>
                <a:latin typeface="+mn-lt"/>
                <a:ea typeface="+mn-ea"/>
                <a:cs typeface="+mn-cs"/>
              </a:rPr>
              <a:t>Show Additional Effect Options </a:t>
            </a:r>
            <a:r>
              <a:rPr lang="en-US" sz="1200" kern="1200" dirty="0" smtClean="0">
                <a:solidFill>
                  <a:schemeClr val="tx1"/>
                </a:solidFill>
                <a:effectLst/>
                <a:latin typeface="+mn-lt"/>
                <a:ea typeface="+mn-ea"/>
                <a:cs typeface="+mn-cs"/>
              </a:rPr>
              <a:t>dialog box launcher. In the </a:t>
            </a:r>
            <a:r>
              <a:rPr lang="en-US" sz="1200" b="1" kern="1200" dirty="0" smtClean="0">
                <a:solidFill>
                  <a:schemeClr val="tx1"/>
                </a:solidFill>
                <a:effectLst/>
                <a:latin typeface="+mn-lt"/>
                <a:ea typeface="+mn-ea"/>
                <a:cs typeface="+mn-cs"/>
              </a:rPr>
              <a:t>Grow/Shrink</a:t>
            </a:r>
            <a:r>
              <a:rPr lang="en-US" sz="1200" kern="1200" baseline="0" dirty="0" smtClean="0">
                <a:solidFill>
                  <a:schemeClr val="tx1"/>
                </a:solidFill>
                <a:effectLst/>
                <a:latin typeface="+mn-lt"/>
                <a:ea typeface="+mn-ea"/>
                <a:cs typeface="+mn-cs"/>
              </a:rPr>
              <a:t> dialog box, under </a:t>
            </a:r>
            <a:r>
              <a:rPr lang="en-US" sz="1200" b="1" kern="1200" baseline="0" dirty="0" smtClean="0">
                <a:solidFill>
                  <a:schemeClr val="tx1"/>
                </a:solidFill>
                <a:effectLst/>
                <a:latin typeface="+mn-lt"/>
                <a:ea typeface="+mn-ea"/>
                <a:cs typeface="+mn-cs"/>
              </a:rPr>
              <a:t>Settings</a:t>
            </a:r>
            <a:r>
              <a:rPr lang="en-US" sz="1200" kern="1200" baseline="0" dirty="0" smtClean="0">
                <a:solidFill>
                  <a:schemeClr val="tx1"/>
                </a:solidFill>
                <a:effectLst/>
                <a:latin typeface="+mn-lt"/>
                <a:ea typeface="+mn-ea"/>
                <a:cs typeface="+mn-cs"/>
              </a:rPr>
              <a:t>, </a:t>
            </a:r>
            <a:r>
              <a:rPr lang="en-US" sz="1200" b="0" kern="1200" baseline="0" dirty="0"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lick the arrow next to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a:t>
            </a:r>
            <a:r>
              <a:rPr lang="en-US" sz="1200" kern="1200" baseline="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endParaRPr lang="en-US" sz="1200" b="1" kern="1200" dirty="0" smtClean="0">
              <a:solidFill>
                <a:schemeClr val="tx1"/>
              </a:solidFill>
              <a:effectLst/>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background on this slide, do one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Note: </a:t>
            </a:r>
            <a:r>
              <a:rPr lang="en-US" sz="1200" kern="1200" dirty="0" smtClean="0">
                <a:solidFill>
                  <a:schemeClr val="tx1"/>
                </a:solidFill>
                <a:latin typeface="+mn-lt"/>
                <a:ea typeface="+mn-ea"/>
                <a:cs typeface="+mn-cs"/>
              </a:rPr>
              <a:t>You can save the background of this slide template as a picture and use it in your own slides. To use the same background as this slide, do the following:</a:t>
            </a:r>
          </a:p>
          <a:p>
            <a:pPr marL="685800" lvl="1" indent="-228600">
              <a:buFont typeface="+mj-lt"/>
              <a:buAutoNum type="arabicPeriod"/>
            </a:pPr>
            <a:r>
              <a:rPr lang="en-US" sz="1200" kern="1200" dirty="0" smtClean="0">
                <a:solidFill>
                  <a:schemeClr val="tx1"/>
                </a:solidFill>
                <a:latin typeface="+mn-lt"/>
                <a:ea typeface="+mn-ea"/>
                <a:cs typeface="+mn-cs"/>
              </a:rPr>
              <a:t>Right-click the sky background on the original template, and then click </a:t>
            </a:r>
            <a:r>
              <a:rPr lang="en-US" sz="1200" b="1" kern="1200" dirty="0" smtClean="0">
                <a:solidFill>
                  <a:schemeClr val="tx1"/>
                </a:solidFill>
                <a:latin typeface="+mn-lt"/>
                <a:ea typeface="+mn-ea"/>
                <a:cs typeface="+mn-cs"/>
              </a:rPr>
              <a:t>Save Background</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Save the file as a JPEG (.jpg) file format.</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Background Styles</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Picture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under </a:t>
            </a:r>
            <a:r>
              <a:rPr lang="en-US" sz="1200" b="1" kern="1200" dirty="0" smtClean="0">
                <a:solidFill>
                  <a:schemeClr val="tx1"/>
                </a:solidFill>
                <a:latin typeface="+mn-lt"/>
                <a:ea typeface="+mn-ea"/>
                <a:cs typeface="+mn-cs"/>
              </a:rPr>
              <a:t>Insert from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File</a:t>
            </a:r>
            <a:r>
              <a:rPr lang="en-US" sz="1200" kern="120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Insert Picture </a:t>
            </a:r>
            <a:r>
              <a:rPr lang="en-US" sz="1200" kern="1200" dirty="0" smtClean="0">
                <a:solidFill>
                  <a:schemeClr val="tx1"/>
                </a:solidFill>
                <a:latin typeface="+mn-lt"/>
                <a:ea typeface="+mn-ea"/>
                <a:cs typeface="+mn-cs"/>
              </a:rPr>
              <a:t>dialog</a:t>
            </a:r>
            <a:r>
              <a:rPr lang="en-US" sz="1200" kern="1200" baseline="0" dirty="0" smtClean="0">
                <a:solidFill>
                  <a:schemeClr val="tx1"/>
                </a:solidFill>
                <a:latin typeface="+mn-lt"/>
                <a:ea typeface="+mn-ea"/>
                <a:cs typeface="+mn-cs"/>
              </a:rPr>
              <a:t> box, </a:t>
            </a:r>
            <a:r>
              <a:rPr lang="en-US" sz="1200" b="0" kern="1200" dirty="0" smtClean="0">
                <a:solidFill>
                  <a:schemeClr val="tx1"/>
                </a:solidFill>
                <a:latin typeface="+mn-lt"/>
                <a:ea typeface="+mn-ea"/>
                <a:cs typeface="+mn-cs"/>
              </a:rPr>
              <a:t>select</a:t>
            </a:r>
            <a:r>
              <a:rPr lang="en-US" sz="1200" b="0" kern="1200" baseline="0" dirty="0" smtClean="0">
                <a:solidFill>
                  <a:schemeClr val="tx1"/>
                </a:solidFill>
                <a:latin typeface="+mn-lt"/>
                <a:ea typeface="+mn-ea"/>
                <a:cs typeface="+mn-cs"/>
              </a:rPr>
              <a:t> a picture, and then click </a:t>
            </a:r>
            <a:r>
              <a:rPr lang="en-US" sz="1200" b="1" kern="1200" baseline="0" dirty="0" smtClean="0">
                <a:solidFill>
                  <a:schemeClr val="tx1"/>
                </a:solidFill>
                <a:latin typeface="+mn-lt"/>
                <a:ea typeface="+mn-ea"/>
                <a:cs typeface="+mn-cs"/>
              </a:rPr>
              <a:t>Insert</a:t>
            </a:r>
            <a:r>
              <a:rPr lang="en-US" sz="1200" b="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530024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Animated balloon floats </a:t>
            </a:r>
            <a:r>
              <a:rPr lang="en-US" sz="1400" b="1" kern="1200" smtClean="0">
                <a:solidFill>
                  <a:schemeClr val="tx1"/>
                </a:solidFill>
                <a:latin typeface="+mn-lt"/>
                <a:ea typeface="+mn-ea"/>
                <a:cs typeface="+mn-cs"/>
              </a:rPr>
              <a:t>into distance</a:t>
            </a:r>
            <a:endParaRPr lang="en-US" sz="1400" b="1"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(Advanced)</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balloon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Slides</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Layout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Blank</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Basic 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Teardrop </a:t>
            </a:r>
            <a:r>
              <a:rPr lang="en-US" sz="1200" kern="1200" dirty="0" smtClean="0">
                <a:solidFill>
                  <a:schemeClr val="tx1"/>
                </a:solidFill>
                <a:latin typeface="+mn-lt"/>
                <a:ea typeface="+mn-ea"/>
                <a:cs typeface="+mn-cs"/>
              </a:rPr>
              <a:t>(second row, fourth from the left). On the slide, drag to draw the teardrop.</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launcher, and then in the </a:t>
            </a:r>
            <a:r>
              <a:rPr lang="en-US" sz="1200" b="1" kern="1200" dirty="0" smtClean="0">
                <a:solidFill>
                  <a:schemeClr val="tx1"/>
                </a:solidFill>
                <a:latin typeface="+mn-lt"/>
                <a:ea typeface="+mn-ea"/>
                <a:cs typeface="+mn-cs"/>
              </a:rPr>
              <a:t>Format Shape</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dialog box, click Size in the left pane. In the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pane, under </a:t>
            </a:r>
            <a:r>
              <a:rPr lang="en-US" sz="1200" b="1" kern="1200" baseline="0" dirty="0" smtClean="0">
                <a:solidFill>
                  <a:schemeClr val="tx1"/>
                </a:solidFill>
                <a:latin typeface="+mn-lt"/>
                <a:ea typeface="+mn-ea"/>
                <a:cs typeface="+mn-cs"/>
              </a:rPr>
              <a:t>Size and rotate</a:t>
            </a:r>
            <a:r>
              <a:rPr lang="en-US" sz="1200" kern="1200" baseline="0" dirty="0" smtClean="0">
                <a:solidFill>
                  <a:schemeClr val="tx1"/>
                </a:solidFill>
                <a:latin typeface="+mn-lt"/>
                <a:ea typeface="+mn-ea"/>
                <a:cs typeface="+mn-cs"/>
              </a:rPr>
              <a:t>, do the following:</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1.66</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1.7”</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lgn="l" defTabSz="914400" rtl="0" eaLnBrk="1" latinLnBrk="0" hangingPunct="1">
              <a:buFont typeface="Arial" pitchFamily="34" charset="0"/>
              <a:buChar char="•"/>
            </a:pPr>
            <a:r>
              <a:rPr lang="en-US" sz="1200" kern="1200" dirty="0" smtClean="0">
                <a:solidFill>
                  <a:schemeClr val="tx1"/>
                </a:solidFill>
                <a:latin typeface="+mn-lt"/>
                <a:ea typeface="+mn-ea"/>
                <a:cs typeface="+mn-cs"/>
              </a:rPr>
              <a:t>In the Rotation box, enter </a:t>
            </a:r>
            <a:r>
              <a:rPr lang="en-US" sz="1200" b="1" kern="1200" dirty="0" smtClean="0">
                <a:solidFill>
                  <a:schemeClr val="tx1"/>
                </a:solidFill>
                <a:latin typeface="+mn-lt"/>
                <a:ea typeface="+mn-ea"/>
                <a:cs typeface="+mn-cs"/>
              </a:rPr>
              <a:t>133⁰</a:t>
            </a:r>
            <a:r>
              <a:rPr lang="en-US" sz="1200" kern="1200" dirty="0" smtClean="0">
                <a:solidFill>
                  <a:schemeClr val="tx1"/>
                </a:solidFill>
                <a:latin typeface="+mn-lt"/>
                <a:ea typeface="+mn-ea"/>
                <a:cs typeface="+mn-cs"/>
              </a:rPr>
              <a:t>.</a:t>
            </a:r>
          </a:p>
          <a:p>
            <a:pPr marL="228600" indent="-228600">
              <a:buFont typeface="+mj-lt"/>
              <a:buAutoNum type="arabicPeriod"/>
            </a:pPr>
            <a:r>
              <a:rPr lang="en-US" sz="1200" kern="1200" dirty="0" smtClean="0">
                <a:solidFill>
                  <a:schemeClr val="tx1"/>
                </a:solidFill>
                <a:latin typeface="+mn-lt"/>
                <a:ea typeface="+mn-ea"/>
                <a:cs typeface="+mn-cs"/>
              </a:rPr>
              <a:t>Also in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Format Shape</a:t>
            </a:r>
            <a:r>
              <a:rPr lang="en-US" sz="1200" kern="1200" dirty="0" smtClean="0">
                <a:solidFill>
                  <a:schemeClr val="tx1"/>
                </a:solidFill>
                <a:effectLst/>
                <a:latin typeface="+mn-lt"/>
                <a:ea typeface="+mn-ea"/>
                <a:cs typeface="+mn-cs"/>
              </a:rPr>
              <a:t> dialog box click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in the left pane, select </a:t>
            </a:r>
            <a:r>
              <a:rPr lang="en-US" sz="1200" b="1" kern="1200" dirty="0" smtClean="0">
                <a:solidFill>
                  <a:schemeClr val="tx1"/>
                </a:solidFill>
                <a:effectLst/>
                <a:latin typeface="+mn-lt"/>
                <a:ea typeface="+mn-ea"/>
                <a:cs typeface="+mn-cs"/>
              </a:rPr>
              <a:t>Gradient fill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pane, and then do the following:</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Type</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Linear</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Angle</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a:t>
            </a:r>
            <a:r>
              <a:rPr lang="en-US" sz="1200" kern="1200" baseline="0" dirty="0" smtClean="0">
                <a:solidFill>
                  <a:schemeClr val="tx1"/>
                </a:solidFill>
                <a:latin typeface="+mn-lt"/>
                <a:ea typeface="+mn-ea"/>
                <a:cs typeface="+mn-cs"/>
              </a:rPr>
              <a:t> 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66%</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Lighter 40%</a:t>
            </a:r>
            <a:r>
              <a:rPr lang="en-US" sz="1200" kern="1200" dirty="0" smtClean="0">
                <a:solidFill>
                  <a:schemeClr val="tx1"/>
                </a:solidFill>
                <a:latin typeface="+mn-lt"/>
                <a:ea typeface="+mn-ea"/>
                <a:cs typeface="+mn-cs"/>
              </a:rPr>
              <a:t> (fourth </a:t>
            </a:r>
            <a:r>
              <a:rPr lang="en-US" sz="1200" kern="1200" baseline="0" dirty="0" smtClean="0">
                <a:solidFill>
                  <a:schemeClr val="tx1"/>
                </a:solidFill>
                <a:latin typeface="+mn-lt"/>
                <a:ea typeface="+mn-ea"/>
                <a:cs typeface="+mn-cs"/>
              </a:rPr>
              <a:t>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White, Background 1 </a:t>
            </a:r>
            <a:r>
              <a:rPr lang="en-US" sz="1200" kern="1200" dirty="0" smtClean="0">
                <a:solidFill>
                  <a:schemeClr val="tx1"/>
                </a:solidFill>
                <a:latin typeface="+mn-lt"/>
                <a:ea typeface="+mn-ea"/>
                <a:cs typeface="+mn-cs"/>
              </a:rPr>
              <a:t>(first </a:t>
            </a:r>
            <a:r>
              <a:rPr lang="en-US" sz="1200" kern="1200" baseline="0" dirty="0" smtClean="0">
                <a:solidFill>
                  <a:schemeClr val="tx1"/>
                </a:solidFill>
                <a:latin typeface="+mn-lt"/>
                <a:ea typeface="+mn-ea"/>
                <a:cs typeface="+mn-cs"/>
              </a:rPr>
              <a:t>row, first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a:t>
            </a:r>
            <a:r>
              <a:rPr lang="en-US" sz="1200" kern="1200" baseline="0" dirty="0" smtClean="0">
                <a:solidFill>
                  <a:schemeClr val="tx1"/>
                </a:solidFill>
                <a:latin typeface="+mn-lt"/>
                <a:ea typeface="+mn-ea"/>
                <a:cs typeface="+mn-cs"/>
              </a:rPr>
              <a:t> 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Line 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a:t>
            </a:r>
            <a:r>
              <a:rPr lang="en-US" sz="1200" b="0" kern="1200" dirty="0" smtClean="0">
                <a:solidFill>
                  <a:schemeClr val="tx1"/>
                </a:solidFill>
                <a:latin typeface="+mn-lt"/>
                <a:ea typeface="+mn-ea"/>
                <a:cs typeface="+mn-cs"/>
              </a:rPr>
              <a:t>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Isosceles Triangle</a:t>
            </a:r>
            <a:r>
              <a:rPr lang="en-US" sz="1200" kern="1200" dirty="0" smtClean="0">
                <a:solidFill>
                  <a:schemeClr val="tx1"/>
                </a:solidFill>
                <a:latin typeface="+mn-lt"/>
                <a:ea typeface="+mn-ea"/>
                <a:cs typeface="+mn-cs"/>
              </a:rPr>
              <a:t> (third option from the left). On the slide, drag to draw the isosceles</a:t>
            </a:r>
            <a:r>
              <a:rPr lang="en-US" sz="1200" kern="1200" baseline="0" dirty="0" smtClean="0">
                <a:solidFill>
                  <a:schemeClr val="tx1"/>
                </a:solidFill>
                <a:latin typeface="+mn-lt"/>
                <a:ea typeface="+mn-ea"/>
                <a:cs typeface="+mn-cs"/>
              </a:rPr>
              <a:t> triangle.</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Select the isosceles triangle.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Position</a:t>
            </a:r>
            <a:r>
              <a:rPr lang="en-US" sz="1200" kern="1200" dirty="0" smtClean="0">
                <a:solidFill>
                  <a:schemeClr val="tx1"/>
                </a:solidFill>
                <a:latin typeface="+mn-lt"/>
                <a:ea typeface="+mn-ea"/>
                <a:cs typeface="+mn-cs"/>
              </a:rPr>
              <a:t> dialog box launcher.</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click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in the left pane. i</a:t>
            </a:r>
            <a:r>
              <a:rPr lang="en-US" sz="1200" kern="1200" dirty="0" smtClean="0">
                <a:solidFill>
                  <a:schemeClr val="tx1"/>
                </a:solidFill>
                <a:latin typeface="+mn-lt"/>
                <a:ea typeface="+mn-ea"/>
                <a:cs typeface="+mn-cs"/>
              </a:rPr>
              <a:t>n the</a:t>
            </a:r>
            <a:r>
              <a:rPr lang="en-US" sz="1200" b="1" kern="1200" dirty="0" smtClean="0">
                <a:solidFill>
                  <a:schemeClr val="tx1"/>
                </a:solidFill>
                <a:latin typeface="+mn-lt"/>
                <a:ea typeface="+mn-ea"/>
                <a:cs typeface="+mn-cs"/>
              </a:rPr>
              <a:t> Size </a:t>
            </a:r>
            <a:r>
              <a:rPr lang="en-US" sz="1200" b="0" kern="1200" dirty="0" smtClean="0">
                <a:solidFill>
                  <a:schemeClr val="tx1"/>
                </a:solidFill>
                <a:latin typeface="+mn-lt"/>
                <a:ea typeface="+mn-ea"/>
                <a:cs typeface="+mn-cs"/>
              </a:rPr>
              <a:t>pane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rotate</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0.16”</a:t>
            </a:r>
            <a:r>
              <a:rPr lang="en-US" sz="1200" b="0" kern="1200" dirty="0" smtClean="0">
                <a:solidFill>
                  <a:schemeClr val="tx1"/>
                </a:solidFill>
                <a:latin typeface="+mn-lt"/>
                <a:ea typeface="+mn-ea"/>
                <a:cs typeface="+mn-cs"/>
              </a:rPr>
              <a:t>.</a:t>
            </a:r>
          </a:p>
          <a:p>
            <a:pPr marL="685800" lvl="1" indent="-228600">
              <a:buFont typeface="Arial" pitchFamily="34" charset="0"/>
              <a:buChar char="•"/>
            </a:pPr>
            <a:r>
              <a:rPr lang="en-US" sz="1200" b="0" kern="1200" dirty="0" smtClean="0">
                <a:solidFill>
                  <a:schemeClr val="tx1"/>
                </a:solidFill>
                <a:latin typeface="+mn-lt"/>
                <a:ea typeface="+mn-ea"/>
                <a:cs typeface="+mn-cs"/>
              </a:rPr>
              <a:t>In</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enter </a:t>
            </a:r>
            <a:r>
              <a:rPr lang="en-US" sz="1200" b="1" kern="1200" dirty="0" smtClean="0">
                <a:solidFill>
                  <a:schemeClr val="tx1"/>
                </a:solidFill>
                <a:latin typeface="+mn-lt"/>
                <a:ea typeface="+mn-ea"/>
                <a:cs typeface="+mn-cs"/>
              </a:rPr>
              <a:t>0.11</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Rotation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8</a:t>
            </a:r>
            <a:r>
              <a:rPr lang="en-US" sz="1200" kern="1200" dirty="0" smtClean="0">
                <a:solidFill>
                  <a:schemeClr val="tx1"/>
                </a:solidFill>
                <a:latin typeface="+mn-lt"/>
                <a:ea typeface="+mn-ea"/>
                <a:cs typeface="+mn-cs"/>
              </a:rPr>
              <a:t>⁰</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click </a:t>
            </a:r>
            <a:r>
              <a:rPr lang="en-US" sz="1200" b="1" kern="1200" dirty="0" smtClean="0">
                <a:solidFill>
                  <a:schemeClr val="tx1"/>
                </a:solidFill>
                <a:latin typeface="+mn-lt"/>
                <a:ea typeface="+mn-ea"/>
                <a:cs typeface="+mn-cs"/>
              </a:rPr>
              <a:t>Solid Fill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Color</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b="1" kern="1200" baseline="0" dirty="0" smtClean="0">
                <a:solidFill>
                  <a:schemeClr val="tx1"/>
                </a:solidFill>
                <a:latin typeface="+mn-lt"/>
                <a:ea typeface="+mn-ea"/>
                <a:cs typeface="+mn-cs"/>
              </a:rPr>
              <a:t> 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 </a:t>
            </a:r>
            <a:r>
              <a:rPr lang="en-US" sz="1200" kern="1200" dirty="0" smtClean="0">
                <a:solidFill>
                  <a:schemeClr val="tx1"/>
                </a:solidFill>
                <a:latin typeface="+mn-lt"/>
                <a:ea typeface="+mn-ea"/>
                <a:cs typeface="+mn-cs"/>
              </a:rPr>
              <a:t>(fifth</a:t>
            </a:r>
            <a:r>
              <a:rPr lang="en-US" sz="1200" kern="1200" baseline="0" dirty="0" smtClean="0">
                <a:solidFill>
                  <a:schemeClr val="tx1"/>
                </a:solidFill>
                <a:latin typeface="+mn-lt"/>
                <a:ea typeface="+mn-ea"/>
                <a:cs typeface="+mn-cs"/>
              </a:rPr>
              <a:t> row, sixth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 </a:t>
            </a:r>
            <a:r>
              <a:rPr lang="en-US" sz="1200" kern="1200" dirty="0" smtClean="0">
                <a:solidFill>
                  <a:schemeClr val="tx1"/>
                </a:solidFill>
                <a:latin typeface="+mn-lt"/>
                <a:ea typeface="+mn-ea"/>
                <a:cs typeface="+mn-cs"/>
              </a:rPr>
              <a:t>and then in the</a:t>
            </a:r>
            <a:r>
              <a:rPr lang="en-US" sz="1200" b="1" kern="1200" dirty="0" smtClean="0">
                <a:solidFill>
                  <a:schemeClr val="tx1"/>
                </a:solidFill>
                <a:latin typeface="+mn-lt"/>
                <a:ea typeface="+mn-ea"/>
                <a:cs typeface="+mn-cs"/>
              </a:rPr>
              <a:t> Line Color </a:t>
            </a:r>
            <a:r>
              <a:rPr lang="en-US" sz="1200" kern="1200" dirty="0" smtClean="0">
                <a:solidFill>
                  <a:schemeClr val="tx1"/>
                </a:solidFill>
                <a:latin typeface="+mn-lt"/>
                <a:ea typeface="+mn-ea"/>
                <a:cs typeface="+mn-cs"/>
              </a:rPr>
              <a:t>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Position the isosceles triangle on the slide so that the sharp angle touches the point of the teardrop.</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Lines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Curve </a:t>
            </a:r>
            <a:r>
              <a:rPr lang="en-US" sz="1200" kern="1200" dirty="0" smtClean="0">
                <a:solidFill>
                  <a:schemeClr val="tx1"/>
                </a:solidFill>
                <a:latin typeface="+mn-lt"/>
                <a:ea typeface="+mn-ea"/>
                <a:cs typeface="+mn-cs"/>
              </a:rPr>
              <a:t>(tenth option from the right). On the slide, draw a curve (for, example, one that has four points). Press </a:t>
            </a:r>
            <a:r>
              <a:rPr lang="en-US" sz="1200" b="0" kern="1200" dirty="0" smtClean="0">
                <a:solidFill>
                  <a:schemeClr val="tx1"/>
                </a:solidFill>
                <a:latin typeface="+mn-lt"/>
                <a:ea typeface="+mn-ea"/>
                <a:cs typeface="+mn-cs"/>
              </a:rPr>
              <a:t>ESC</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to</a:t>
            </a:r>
            <a:r>
              <a:rPr lang="en-US" sz="1200" kern="1200" dirty="0" smtClean="0">
                <a:solidFill>
                  <a:schemeClr val="tx1"/>
                </a:solidFill>
                <a:latin typeface="+mn-lt"/>
                <a:ea typeface="+mn-ea"/>
                <a:cs typeface="+mn-cs"/>
              </a:rPr>
              <a:t> end the curve.</a:t>
            </a:r>
          </a:p>
          <a:p>
            <a:pPr marL="228600" lvl="0" indent="-228600">
              <a:buFont typeface="+mj-lt"/>
              <a:buAutoNum type="arabicPeriod"/>
            </a:pPr>
            <a:r>
              <a:rPr lang="en-US" sz="1200" kern="1200" dirty="0" smtClean="0">
                <a:solidFill>
                  <a:schemeClr val="tx1"/>
                </a:solidFill>
                <a:latin typeface="+mn-lt"/>
                <a:ea typeface="+mn-ea"/>
                <a:cs typeface="+mn-cs"/>
              </a:rPr>
              <a:t>Select the curvy line. 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a:t>
            </a:r>
            <a:r>
              <a:rPr lang="en-US" sz="1200" kern="1200" baseline="0" dirty="0" smtClean="0">
                <a:solidFill>
                  <a:schemeClr val="tx1"/>
                </a:solidFill>
                <a:latin typeface="+mn-lt"/>
                <a:ea typeface="+mn-ea"/>
                <a:cs typeface="+mn-cs"/>
              </a:rPr>
              <a:t> arrow next to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and then under</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(third</a:t>
            </a:r>
            <a:r>
              <a:rPr lang="en-US" sz="1200" b="0" kern="1200" baseline="0" dirty="0" smtClean="0">
                <a:solidFill>
                  <a:schemeClr val="tx1"/>
                </a:solidFill>
                <a:latin typeface="+mn-lt"/>
                <a:ea typeface="+mn-ea"/>
                <a:cs typeface="+mn-cs"/>
              </a:rPr>
              <a:t> row, first option from the left).</a:t>
            </a:r>
            <a:endParaRPr lang="en-US" sz="1200" b="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Weight, </a:t>
            </a:r>
            <a:r>
              <a:rPr lang="en-US" sz="1200" kern="1200" dirty="0" smtClean="0">
                <a:solidFill>
                  <a:schemeClr val="tx1"/>
                </a:solidFill>
                <a:latin typeface="+mn-lt"/>
                <a:ea typeface="+mn-ea"/>
                <a:cs typeface="+mn-cs"/>
              </a:rPr>
              <a:t>and then click</a:t>
            </a:r>
            <a:r>
              <a:rPr lang="en-US" sz="1200" b="1" kern="1200" dirty="0" smtClean="0">
                <a:solidFill>
                  <a:schemeClr val="tx1"/>
                </a:solidFill>
                <a:latin typeface="+mn-lt"/>
                <a:ea typeface="+mn-ea"/>
                <a:cs typeface="+mn-cs"/>
              </a:rPr>
              <a:t> 1 pt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curve on your slide so that one end is touching the bottom edge of the isosceles triangle.</a:t>
            </a: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select </a:t>
            </a:r>
            <a:r>
              <a:rPr lang="en-US" sz="1200" b="1" kern="1200" dirty="0" smtClean="0">
                <a:solidFill>
                  <a:schemeClr val="tx1"/>
                </a:solidFill>
                <a:latin typeface="+mn-lt"/>
                <a:ea typeface="+mn-ea"/>
                <a:cs typeface="+mn-cs"/>
              </a:rPr>
              <a:t>Oval</a:t>
            </a:r>
            <a:r>
              <a:rPr lang="en-US" sz="1200" kern="1200" dirty="0" smtClean="0">
                <a:solidFill>
                  <a:schemeClr val="tx1"/>
                </a:solidFill>
                <a:latin typeface="+mn-lt"/>
                <a:ea typeface="+mn-ea"/>
                <a:cs typeface="+mn-cs"/>
              </a:rPr>
              <a:t> (second option from the left). On the slide, drag to draw an oval.</a:t>
            </a:r>
          </a:p>
          <a:p>
            <a:pPr marL="228600" lvl="0" indent="-228600">
              <a:buFont typeface="+mj-lt"/>
              <a:buAutoNum type="arabicPeriod"/>
            </a:pPr>
            <a:r>
              <a:rPr lang="en-US" sz="1200" kern="1200" dirty="0" smtClean="0">
                <a:solidFill>
                  <a:schemeClr val="tx1"/>
                </a:solidFill>
                <a:latin typeface="+mn-lt"/>
                <a:ea typeface="+mn-ea"/>
                <a:cs typeface="+mn-cs"/>
              </a:rPr>
              <a:t>Select the oval.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a:t>
            </a:r>
            <a:r>
              <a:rPr lang="en-US" sz="1200" kern="1200" baseline="0" dirty="0" smtClean="0">
                <a:solidFill>
                  <a:schemeClr val="tx1"/>
                </a:solidFill>
                <a:latin typeface="+mn-lt"/>
                <a:ea typeface="+mn-ea"/>
                <a:cs typeface="+mn-cs"/>
              </a:rPr>
              <a:t>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1.2”. </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Shape Width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Fill</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and then click</a:t>
            </a:r>
            <a:r>
              <a:rPr lang="en-US" sz="1200" b="1" kern="1200" dirty="0" smtClean="0">
                <a:solidFill>
                  <a:schemeClr val="tx1"/>
                </a:solidFill>
                <a:latin typeface="+mn-lt"/>
                <a:ea typeface="+mn-ea"/>
                <a:cs typeface="+mn-cs"/>
              </a:rPr>
              <a:t> 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Gradients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p>
          <a:p>
            <a:pPr marL="685800" lvl="1"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 </a:t>
            </a:r>
            <a:r>
              <a:rPr lang="en-US" sz="1200" b="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Radial</a:t>
            </a:r>
            <a:r>
              <a:rPr lang="en-US" sz="1200" b="0" kern="1200" dirty="0" smtClean="0">
                <a:solidFill>
                  <a:schemeClr val="tx1"/>
                </a:solidFill>
                <a:latin typeface="+mn-lt"/>
                <a:ea typeface="+mn-ea"/>
                <a:cs typeface="+mn-cs"/>
              </a:rPr>
              <a:t>. </a:t>
            </a:r>
          </a:p>
          <a:p>
            <a:pPr marL="685800" lvl="1" indent="-228600">
              <a:buFont typeface="Arial" pitchFamily="34" charset="0"/>
              <a:buChar cha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Direction</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From Center </a:t>
            </a:r>
            <a:r>
              <a:rPr lang="en-US" sz="1200" b="0" kern="1200" baseline="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endParaRPr lang="en-US" sz="1200" b="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81%</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in the</a:t>
            </a:r>
            <a:r>
              <a:rPr lang="en-US" sz="1200" b="1" kern="1200" dirty="0" smtClean="0">
                <a:solidFill>
                  <a:schemeClr val="tx1"/>
                </a:solidFill>
                <a:latin typeface="+mn-lt"/>
                <a:ea typeface="+mn-ea"/>
                <a:cs typeface="+mn-cs"/>
              </a:rPr>
              <a:t> Line Color pane</a:t>
            </a:r>
            <a:r>
              <a:rPr lang="en-US" sz="1200" kern="1200" dirty="0" smtClean="0">
                <a:solidFill>
                  <a:schemeClr val="tx1"/>
                </a:solidFill>
                <a:latin typeface="+mn-lt"/>
                <a:ea typeface="+mn-ea"/>
                <a:cs typeface="+mn-cs"/>
              </a:rPr>
              <a:t> click</a:t>
            </a:r>
            <a:r>
              <a:rPr lang="en-US" sz="1200" b="1" kern="1200" dirty="0" smtClean="0">
                <a:solidFill>
                  <a:schemeClr val="tx1"/>
                </a:solidFill>
                <a:latin typeface="+mn-lt"/>
                <a:ea typeface="+mn-ea"/>
                <a:cs typeface="+mn-cs"/>
              </a:rPr>
              <a:t> 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oval at the top, left edge of the teardrop to create a lighting effect. </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select all four objects.</a:t>
            </a:r>
            <a:r>
              <a:rPr lang="en-US" sz="120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Objects </a:t>
            </a:r>
            <a:r>
              <a:rPr lang="en-US" sz="120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Group.</a:t>
            </a: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indent="-228600">
              <a:buFontTx/>
              <a:buNone/>
            </a:pPr>
            <a:r>
              <a:rPr lang="en-US" sz="1200" kern="1200" dirty="0" smtClean="0">
                <a:solidFill>
                  <a:schemeClr val="tx1"/>
                </a:solidFill>
                <a:latin typeface="+mn-lt"/>
                <a:ea typeface="+mn-ea"/>
                <a:cs typeface="+mn-cs"/>
              </a:rPr>
              <a:t>To reproduce the animation effects on this slide, do the following: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balloon</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drag it off the bottom left corner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slide.</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&amp;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Diagonal Up Right</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motion path and then drag the end point (red triangle) across the slide and off the top right corner.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Emphasis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Grow/Shrink.</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and then click the </a:t>
            </a:r>
            <a:r>
              <a:rPr lang="en-US" sz="1200" b="1" kern="1200" dirty="0" smtClean="0">
                <a:solidFill>
                  <a:schemeClr val="tx1"/>
                </a:solidFill>
                <a:effectLst/>
                <a:latin typeface="+mn-lt"/>
                <a:ea typeface="+mn-ea"/>
                <a:cs typeface="+mn-cs"/>
              </a:rPr>
              <a:t>Show Additional Effect Options </a:t>
            </a:r>
            <a:r>
              <a:rPr lang="en-US" sz="1200" kern="1200" dirty="0" smtClean="0">
                <a:solidFill>
                  <a:schemeClr val="tx1"/>
                </a:solidFill>
                <a:effectLst/>
                <a:latin typeface="+mn-lt"/>
                <a:ea typeface="+mn-ea"/>
                <a:cs typeface="+mn-cs"/>
              </a:rPr>
              <a:t>dialog box launcher. In the </a:t>
            </a:r>
            <a:r>
              <a:rPr lang="en-US" sz="1200" b="1" kern="1200" dirty="0" smtClean="0">
                <a:solidFill>
                  <a:schemeClr val="tx1"/>
                </a:solidFill>
                <a:effectLst/>
                <a:latin typeface="+mn-lt"/>
                <a:ea typeface="+mn-ea"/>
                <a:cs typeface="+mn-cs"/>
              </a:rPr>
              <a:t>Grow/Shrink</a:t>
            </a:r>
            <a:r>
              <a:rPr lang="en-US" sz="1200" kern="1200" baseline="0" dirty="0" smtClean="0">
                <a:solidFill>
                  <a:schemeClr val="tx1"/>
                </a:solidFill>
                <a:effectLst/>
                <a:latin typeface="+mn-lt"/>
                <a:ea typeface="+mn-ea"/>
                <a:cs typeface="+mn-cs"/>
              </a:rPr>
              <a:t> dialog box, under </a:t>
            </a:r>
            <a:r>
              <a:rPr lang="en-US" sz="1200" b="1" kern="1200" baseline="0" dirty="0" smtClean="0">
                <a:solidFill>
                  <a:schemeClr val="tx1"/>
                </a:solidFill>
                <a:effectLst/>
                <a:latin typeface="+mn-lt"/>
                <a:ea typeface="+mn-ea"/>
                <a:cs typeface="+mn-cs"/>
              </a:rPr>
              <a:t>Settings</a:t>
            </a:r>
            <a:r>
              <a:rPr lang="en-US" sz="1200" kern="1200" baseline="0" dirty="0" smtClean="0">
                <a:solidFill>
                  <a:schemeClr val="tx1"/>
                </a:solidFill>
                <a:effectLst/>
                <a:latin typeface="+mn-lt"/>
                <a:ea typeface="+mn-ea"/>
                <a:cs typeface="+mn-cs"/>
              </a:rPr>
              <a:t>, </a:t>
            </a:r>
            <a:r>
              <a:rPr lang="en-US" sz="1200" b="0" kern="1200" baseline="0" dirty="0"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lick the arrow next to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a:t>
            </a:r>
            <a:r>
              <a:rPr lang="en-US" sz="1200" kern="1200" baseline="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endParaRPr lang="en-US" sz="1200" b="1" kern="1200" dirty="0" smtClean="0">
              <a:solidFill>
                <a:schemeClr val="tx1"/>
              </a:solidFill>
              <a:effectLst/>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background on this slide, do one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Note: </a:t>
            </a:r>
            <a:r>
              <a:rPr lang="en-US" sz="1200" kern="1200" dirty="0" smtClean="0">
                <a:solidFill>
                  <a:schemeClr val="tx1"/>
                </a:solidFill>
                <a:latin typeface="+mn-lt"/>
                <a:ea typeface="+mn-ea"/>
                <a:cs typeface="+mn-cs"/>
              </a:rPr>
              <a:t>You can save the background of this slide template as a picture and use it in your own slides. To use the same background as this slide, do the following:</a:t>
            </a:r>
          </a:p>
          <a:p>
            <a:pPr marL="685800" lvl="1" indent="-228600">
              <a:buFont typeface="+mj-lt"/>
              <a:buAutoNum type="arabicPeriod"/>
            </a:pPr>
            <a:r>
              <a:rPr lang="en-US" sz="1200" kern="1200" dirty="0" smtClean="0">
                <a:solidFill>
                  <a:schemeClr val="tx1"/>
                </a:solidFill>
                <a:latin typeface="+mn-lt"/>
                <a:ea typeface="+mn-ea"/>
                <a:cs typeface="+mn-cs"/>
              </a:rPr>
              <a:t>Right-click the sky background on the original template, and then click </a:t>
            </a:r>
            <a:r>
              <a:rPr lang="en-US" sz="1200" b="1" kern="1200" dirty="0" smtClean="0">
                <a:solidFill>
                  <a:schemeClr val="tx1"/>
                </a:solidFill>
                <a:latin typeface="+mn-lt"/>
                <a:ea typeface="+mn-ea"/>
                <a:cs typeface="+mn-cs"/>
              </a:rPr>
              <a:t>Save Background</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Save the file as a JPEG (.jpg) file format.</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Background Styles</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Picture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under </a:t>
            </a:r>
            <a:r>
              <a:rPr lang="en-US" sz="1200" b="1" kern="1200" dirty="0" smtClean="0">
                <a:solidFill>
                  <a:schemeClr val="tx1"/>
                </a:solidFill>
                <a:latin typeface="+mn-lt"/>
                <a:ea typeface="+mn-ea"/>
                <a:cs typeface="+mn-cs"/>
              </a:rPr>
              <a:t>Insert from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File</a:t>
            </a:r>
            <a:r>
              <a:rPr lang="en-US" sz="1200" kern="120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Insert Picture </a:t>
            </a:r>
            <a:r>
              <a:rPr lang="en-US" sz="1200" kern="1200" dirty="0" smtClean="0">
                <a:solidFill>
                  <a:schemeClr val="tx1"/>
                </a:solidFill>
                <a:latin typeface="+mn-lt"/>
                <a:ea typeface="+mn-ea"/>
                <a:cs typeface="+mn-cs"/>
              </a:rPr>
              <a:t>dialog</a:t>
            </a:r>
            <a:r>
              <a:rPr lang="en-US" sz="1200" kern="1200" baseline="0" dirty="0" smtClean="0">
                <a:solidFill>
                  <a:schemeClr val="tx1"/>
                </a:solidFill>
                <a:latin typeface="+mn-lt"/>
                <a:ea typeface="+mn-ea"/>
                <a:cs typeface="+mn-cs"/>
              </a:rPr>
              <a:t> box, </a:t>
            </a:r>
            <a:r>
              <a:rPr lang="en-US" sz="1200" b="0" kern="1200" dirty="0" smtClean="0">
                <a:solidFill>
                  <a:schemeClr val="tx1"/>
                </a:solidFill>
                <a:latin typeface="+mn-lt"/>
                <a:ea typeface="+mn-ea"/>
                <a:cs typeface="+mn-cs"/>
              </a:rPr>
              <a:t>select</a:t>
            </a:r>
            <a:r>
              <a:rPr lang="en-US" sz="1200" b="0" kern="1200" baseline="0" dirty="0" smtClean="0">
                <a:solidFill>
                  <a:schemeClr val="tx1"/>
                </a:solidFill>
                <a:latin typeface="+mn-lt"/>
                <a:ea typeface="+mn-ea"/>
                <a:cs typeface="+mn-cs"/>
              </a:rPr>
              <a:t> a picture, and then click </a:t>
            </a:r>
            <a:r>
              <a:rPr lang="en-US" sz="1200" b="1" kern="1200" baseline="0" dirty="0" smtClean="0">
                <a:solidFill>
                  <a:schemeClr val="tx1"/>
                </a:solidFill>
                <a:latin typeface="+mn-lt"/>
                <a:ea typeface="+mn-ea"/>
                <a:cs typeface="+mn-cs"/>
              </a:rPr>
              <a:t>Insert</a:t>
            </a:r>
            <a:r>
              <a:rPr lang="en-US" sz="1200" b="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356127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fontScale="25000" lnSpcReduction="20000"/>
          </a:bodyPr>
          <a:lstStyle/>
          <a:p>
            <a:r>
              <a:rPr lang="en-US" sz="1400" b="1" kern="1200" dirty="0" smtClean="0">
                <a:solidFill>
                  <a:schemeClr val="tx1"/>
                </a:solidFill>
                <a:latin typeface="+mn-lt"/>
                <a:ea typeface="+mn-ea"/>
                <a:cs typeface="+mn-cs"/>
              </a:rPr>
              <a:t>Animated balloon floats </a:t>
            </a:r>
            <a:r>
              <a:rPr lang="en-US" sz="1400" b="1" kern="1200" smtClean="0">
                <a:solidFill>
                  <a:schemeClr val="tx1"/>
                </a:solidFill>
                <a:latin typeface="+mn-lt"/>
                <a:ea typeface="+mn-ea"/>
                <a:cs typeface="+mn-cs"/>
              </a:rPr>
              <a:t>into distance</a:t>
            </a:r>
            <a:endParaRPr lang="en-US" sz="1400" b="1" kern="1200" dirty="0" smtClean="0">
              <a:solidFill>
                <a:schemeClr val="tx1"/>
              </a:solidFill>
              <a:latin typeface="+mn-lt"/>
              <a:ea typeface="+mn-ea"/>
              <a:cs typeface="+mn-cs"/>
            </a:endParaRPr>
          </a:p>
          <a:p>
            <a:r>
              <a:rPr lang="en-US" sz="1400" kern="1200" dirty="0" smtClean="0">
                <a:solidFill>
                  <a:schemeClr val="tx1"/>
                </a:solidFill>
                <a:latin typeface="+mn-lt"/>
                <a:ea typeface="+mn-ea"/>
                <a:cs typeface="+mn-cs"/>
              </a:rPr>
              <a:t>(Advanced)</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balloon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Slides</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Layout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Blank</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Basic 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Teardrop </a:t>
            </a:r>
            <a:r>
              <a:rPr lang="en-US" sz="1200" kern="1200" dirty="0" smtClean="0">
                <a:solidFill>
                  <a:schemeClr val="tx1"/>
                </a:solidFill>
                <a:latin typeface="+mn-lt"/>
                <a:ea typeface="+mn-ea"/>
                <a:cs typeface="+mn-cs"/>
              </a:rPr>
              <a:t>(second row, fourth from the left). On the slide, drag to draw the teardrop.</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launcher, and then in the </a:t>
            </a:r>
            <a:r>
              <a:rPr lang="en-US" sz="1200" b="1" kern="1200" dirty="0" smtClean="0">
                <a:solidFill>
                  <a:schemeClr val="tx1"/>
                </a:solidFill>
                <a:latin typeface="+mn-lt"/>
                <a:ea typeface="+mn-ea"/>
                <a:cs typeface="+mn-cs"/>
              </a:rPr>
              <a:t>Format Shape</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dialog box, click Size in the left pane. In the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pane, under </a:t>
            </a:r>
            <a:r>
              <a:rPr lang="en-US" sz="1200" b="1" kern="1200" baseline="0" dirty="0" smtClean="0">
                <a:solidFill>
                  <a:schemeClr val="tx1"/>
                </a:solidFill>
                <a:latin typeface="+mn-lt"/>
                <a:ea typeface="+mn-ea"/>
                <a:cs typeface="+mn-cs"/>
              </a:rPr>
              <a:t>Size and rotate</a:t>
            </a:r>
            <a:r>
              <a:rPr lang="en-US" sz="1200" kern="1200" baseline="0" dirty="0" smtClean="0">
                <a:solidFill>
                  <a:schemeClr val="tx1"/>
                </a:solidFill>
                <a:latin typeface="+mn-lt"/>
                <a:ea typeface="+mn-ea"/>
                <a:cs typeface="+mn-cs"/>
              </a:rPr>
              <a:t>, do the following:</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1.66</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1.7”</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lgn="l" defTabSz="914400" rtl="0" eaLnBrk="1" latinLnBrk="0" hangingPunct="1">
              <a:buFont typeface="Arial" pitchFamily="34" charset="0"/>
              <a:buChar char="•"/>
            </a:pPr>
            <a:r>
              <a:rPr lang="en-US" sz="1200" kern="1200" dirty="0" smtClean="0">
                <a:solidFill>
                  <a:schemeClr val="tx1"/>
                </a:solidFill>
                <a:latin typeface="+mn-lt"/>
                <a:ea typeface="+mn-ea"/>
                <a:cs typeface="+mn-cs"/>
              </a:rPr>
              <a:t>In the Rotation box, enter </a:t>
            </a:r>
            <a:r>
              <a:rPr lang="en-US" sz="1200" b="1" kern="1200" dirty="0" smtClean="0">
                <a:solidFill>
                  <a:schemeClr val="tx1"/>
                </a:solidFill>
                <a:latin typeface="+mn-lt"/>
                <a:ea typeface="+mn-ea"/>
                <a:cs typeface="+mn-cs"/>
              </a:rPr>
              <a:t>133⁰</a:t>
            </a:r>
            <a:r>
              <a:rPr lang="en-US" sz="1200" kern="1200" dirty="0" smtClean="0">
                <a:solidFill>
                  <a:schemeClr val="tx1"/>
                </a:solidFill>
                <a:latin typeface="+mn-lt"/>
                <a:ea typeface="+mn-ea"/>
                <a:cs typeface="+mn-cs"/>
              </a:rPr>
              <a:t>.</a:t>
            </a:r>
          </a:p>
          <a:p>
            <a:pPr marL="228600" indent="-228600">
              <a:buFont typeface="+mj-lt"/>
              <a:buAutoNum type="arabicPeriod"/>
            </a:pPr>
            <a:r>
              <a:rPr lang="en-US" sz="1200" kern="1200" dirty="0" smtClean="0">
                <a:solidFill>
                  <a:schemeClr val="tx1"/>
                </a:solidFill>
                <a:latin typeface="+mn-lt"/>
                <a:ea typeface="+mn-ea"/>
                <a:cs typeface="+mn-cs"/>
              </a:rPr>
              <a:t>Also in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Format Shape</a:t>
            </a:r>
            <a:r>
              <a:rPr lang="en-US" sz="1200" kern="1200" dirty="0" smtClean="0">
                <a:solidFill>
                  <a:schemeClr val="tx1"/>
                </a:solidFill>
                <a:effectLst/>
                <a:latin typeface="+mn-lt"/>
                <a:ea typeface="+mn-ea"/>
                <a:cs typeface="+mn-cs"/>
              </a:rPr>
              <a:t> dialog box click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in the left pane, select </a:t>
            </a:r>
            <a:r>
              <a:rPr lang="en-US" sz="1200" b="1" kern="1200" dirty="0" smtClean="0">
                <a:solidFill>
                  <a:schemeClr val="tx1"/>
                </a:solidFill>
                <a:effectLst/>
                <a:latin typeface="+mn-lt"/>
                <a:ea typeface="+mn-ea"/>
                <a:cs typeface="+mn-cs"/>
              </a:rPr>
              <a:t>Gradient fill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pane, and then do the following:</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Type</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Linear</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Angle</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90</a:t>
            </a:r>
            <a:r>
              <a:rPr lang="en-US" sz="1200" kern="1200" dirty="0" smtClean="0">
                <a:solidFill>
                  <a:schemeClr val="tx1"/>
                </a:solidFill>
                <a:effectLst/>
                <a:latin typeface="+mn-lt"/>
                <a:ea typeface="+mn-ea"/>
                <a:cs typeface="+mn-cs"/>
              </a:rPr>
              <a:t>.</a:t>
            </a:r>
          </a:p>
          <a:p>
            <a:pPr marL="628650" lvl="1" indent="-17145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a:t>
            </a:r>
            <a:r>
              <a:rPr lang="en-US" sz="1200" kern="1200" baseline="0" dirty="0" smtClean="0">
                <a:solidFill>
                  <a:schemeClr val="tx1"/>
                </a:solidFill>
                <a:latin typeface="+mn-lt"/>
                <a:ea typeface="+mn-ea"/>
                <a:cs typeface="+mn-cs"/>
              </a:rPr>
              <a:t> 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 </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66%</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Red, Accent 2, Lighter 40%</a:t>
            </a:r>
            <a:r>
              <a:rPr lang="en-US" sz="1200" kern="1200" dirty="0" smtClean="0">
                <a:solidFill>
                  <a:schemeClr val="tx1"/>
                </a:solidFill>
                <a:latin typeface="+mn-lt"/>
                <a:ea typeface="+mn-ea"/>
                <a:cs typeface="+mn-cs"/>
              </a:rPr>
              <a:t> (fourth </a:t>
            </a:r>
            <a:r>
              <a:rPr lang="en-US" sz="1200" kern="1200" baseline="0" dirty="0" smtClean="0">
                <a:solidFill>
                  <a:schemeClr val="tx1"/>
                </a:solidFill>
                <a:latin typeface="+mn-lt"/>
                <a:ea typeface="+mn-ea"/>
                <a:cs typeface="+mn-cs"/>
              </a:rPr>
              <a:t>row, sixth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latin typeface="+mn-lt"/>
                <a:ea typeface="+mn-ea"/>
                <a:cs typeface="+mn-cs"/>
              </a:rPr>
              <a:t>White, Background 1 </a:t>
            </a:r>
            <a:r>
              <a:rPr lang="en-US" sz="1200" kern="1200" dirty="0" smtClean="0">
                <a:solidFill>
                  <a:schemeClr val="tx1"/>
                </a:solidFill>
                <a:latin typeface="+mn-lt"/>
                <a:ea typeface="+mn-ea"/>
                <a:cs typeface="+mn-cs"/>
              </a:rPr>
              <a:t>(first </a:t>
            </a:r>
            <a:r>
              <a:rPr lang="en-US" sz="1200" kern="1200" baseline="0" dirty="0" smtClean="0">
                <a:solidFill>
                  <a:schemeClr val="tx1"/>
                </a:solidFill>
                <a:latin typeface="+mn-lt"/>
                <a:ea typeface="+mn-ea"/>
                <a:cs typeface="+mn-cs"/>
              </a:rPr>
              <a:t>row, first option from the left).</a:t>
            </a:r>
            <a:endParaRPr lang="en-US" sz="1200" kern="1200" dirty="0" smtClean="0">
              <a:solidFill>
                <a:schemeClr val="tx1"/>
              </a:solidFill>
              <a:effectLst/>
              <a:latin typeface="+mn-lt"/>
              <a:ea typeface="+mn-ea"/>
              <a:cs typeface="+mn-cs"/>
            </a:endParaRP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a:t>
            </a:r>
            <a:r>
              <a:rPr lang="en-US" sz="1200" kern="1200" baseline="0" dirty="0" smtClean="0">
                <a:solidFill>
                  <a:schemeClr val="tx1"/>
                </a:solidFill>
                <a:latin typeface="+mn-lt"/>
                <a:ea typeface="+mn-ea"/>
                <a:cs typeface="+mn-cs"/>
              </a:rPr>
              <a:t> 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Line 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a:t>
            </a:r>
            <a:r>
              <a:rPr lang="en-US" sz="1200" b="0" kern="1200" dirty="0" smtClean="0">
                <a:solidFill>
                  <a:schemeClr val="tx1"/>
                </a:solidFill>
                <a:latin typeface="+mn-lt"/>
                <a:ea typeface="+mn-ea"/>
                <a:cs typeface="+mn-cs"/>
              </a:rPr>
              <a:t>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Isosceles Triangle</a:t>
            </a:r>
            <a:r>
              <a:rPr lang="en-US" sz="1200" kern="1200" dirty="0" smtClean="0">
                <a:solidFill>
                  <a:schemeClr val="tx1"/>
                </a:solidFill>
                <a:latin typeface="+mn-lt"/>
                <a:ea typeface="+mn-ea"/>
                <a:cs typeface="+mn-cs"/>
              </a:rPr>
              <a:t> (third option from the left). On the slide, drag to draw the isosceles</a:t>
            </a:r>
            <a:r>
              <a:rPr lang="en-US" sz="1200" kern="1200" baseline="0" dirty="0" smtClean="0">
                <a:solidFill>
                  <a:schemeClr val="tx1"/>
                </a:solidFill>
                <a:latin typeface="+mn-lt"/>
                <a:ea typeface="+mn-ea"/>
                <a:cs typeface="+mn-cs"/>
              </a:rPr>
              <a:t> triangle.</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Select the isosceles triangle.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Position</a:t>
            </a:r>
            <a:r>
              <a:rPr lang="en-US" sz="1200" kern="1200" dirty="0" smtClean="0">
                <a:solidFill>
                  <a:schemeClr val="tx1"/>
                </a:solidFill>
                <a:latin typeface="+mn-lt"/>
                <a:ea typeface="+mn-ea"/>
                <a:cs typeface="+mn-cs"/>
              </a:rPr>
              <a:t> dialog box launcher.</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click </a:t>
            </a:r>
            <a:r>
              <a:rPr lang="en-US" sz="1200" b="1" kern="1200" baseline="0" dirty="0" smtClean="0">
                <a:solidFill>
                  <a:schemeClr val="tx1"/>
                </a:solidFill>
                <a:latin typeface="+mn-lt"/>
                <a:ea typeface="+mn-ea"/>
                <a:cs typeface="+mn-cs"/>
              </a:rPr>
              <a:t>Size</a:t>
            </a:r>
            <a:r>
              <a:rPr lang="en-US" sz="1200" kern="1200" baseline="0" dirty="0" smtClean="0">
                <a:solidFill>
                  <a:schemeClr val="tx1"/>
                </a:solidFill>
                <a:latin typeface="+mn-lt"/>
                <a:ea typeface="+mn-ea"/>
                <a:cs typeface="+mn-cs"/>
              </a:rPr>
              <a:t> in the left pane. i</a:t>
            </a:r>
            <a:r>
              <a:rPr lang="en-US" sz="1200" kern="1200" dirty="0" smtClean="0">
                <a:solidFill>
                  <a:schemeClr val="tx1"/>
                </a:solidFill>
                <a:latin typeface="+mn-lt"/>
                <a:ea typeface="+mn-ea"/>
                <a:cs typeface="+mn-cs"/>
              </a:rPr>
              <a:t>n the</a:t>
            </a:r>
            <a:r>
              <a:rPr lang="en-US" sz="1200" b="1" kern="1200" dirty="0" smtClean="0">
                <a:solidFill>
                  <a:schemeClr val="tx1"/>
                </a:solidFill>
                <a:latin typeface="+mn-lt"/>
                <a:ea typeface="+mn-ea"/>
                <a:cs typeface="+mn-cs"/>
              </a:rPr>
              <a:t> Size </a:t>
            </a:r>
            <a:r>
              <a:rPr lang="en-US" sz="1200" b="0" kern="1200" dirty="0" smtClean="0">
                <a:solidFill>
                  <a:schemeClr val="tx1"/>
                </a:solidFill>
                <a:latin typeface="+mn-lt"/>
                <a:ea typeface="+mn-ea"/>
                <a:cs typeface="+mn-cs"/>
              </a:rPr>
              <a:t>pane</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rotate</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0.16”</a:t>
            </a:r>
            <a:r>
              <a:rPr lang="en-US" sz="1200" b="0" kern="1200" dirty="0" smtClean="0">
                <a:solidFill>
                  <a:schemeClr val="tx1"/>
                </a:solidFill>
                <a:latin typeface="+mn-lt"/>
                <a:ea typeface="+mn-ea"/>
                <a:cs typeface="+mn-cs"/>
              </a:rPr>
              <a:t>.</a:t>
            </a:r>
          </a:p>
          <a:p>
            <a:pPr marL="685800" lvl="1" indent="-228600">
              <a:buFont typeface="Arial" pitchFamily="34" charset="0"/>
              <a:buChar char="•"/>
            </a:pPr>
            <a:r>
              <a:rPr lang="en-US" sz="1200" b="0" kern="1200" dirty="0" smtClean="0">
                <a:solidFill>
                  <a:schemeClr val="tx1"/>
                </a:solidFill>
                <a:latin typeface="+mn-lt"/>
                <a:ea typeface="+mn-ea"/>
                <a:cs typeface="+mn-cs"/>
              </a:rPr>
              <a:t>In</a:t>
            </a:r>
            <a:r>
              <a:rPr lang="en-US" sz="1200" b="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a:t>
            </a:r>
            <a:r>
              <a:rPr lang="en-US" sz="1200" b="1" kern="1200" dirty="0" smtClean="0">
                <a:solidFill>
                  <a:schemeClr val="tx1"/>
                </a:solidFill>
                <a:latin typeface="+mn-lt"/>
                <a:ea typeface="+mn-ea"/>
                <a:cs typeface="+mn-cs"/>
              </a:rPr>
              <a:t> Width </a:t>
            </a:r>
            <a:r>
              <a:rPr lang="en-US" sz="1200" b="0" kern="1200" dirty="0" smtClean="0">
                <a:solidFill>
                  <a:schemeClr val="tx1"/>
                </a:solidFill>
                <a:latin typeface="+mn-lt"/>
                <a:ea typeface="+mn-ea"/>
                <a:cs typeface="+mn-cs"/>
              </a:rPr>
              <a:t>box,</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enter </a:t>
            </a:r>
            <a:r>
              <a:rPr lang="en-US" sz="1200" b="1" kern="1200" dirty="0" smtClean="0">
                <a:solidFill>
                  <a:schemeClr val="tx1"/>
                </a:solidFill>
                <a:latin typeface="+mn-lt"/>
                <a:ea typeface="+mn-ea"/>
                <a:cs typeface="+mn-cs"/>
              </a:rPr>
              <a:t>0.11</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Rotation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8</a:t>
            </a:r>
            <a:r>
              <a:rPr lang="en-US" sz="1200" kern="1200" dirty="0" smtClean="0">
                <a:solidFill>
                  <a:schemeClr val="tx1"/>
                </a:solidFill>
                <a:latin typeface="+mn-lt"/>
                <a:ea typeface="+mn-ea"/>
                <a:cs typeface="+mn-cs"/>
              </a:rPr>
              <a:t>⁰</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click </a:t>
            </a:r>
            <a:r>
              <a:rPr lang="en-US" sz="1200" b="1" kern="1200" dirty="0" smtClean="0">
                <a:solidFill>
                  <a:schemeClr val="tx1"/>
                </a:solidFill>
                <a:latin typeface="+mn-lt"/>
                <a:ea typeface="+mn-ea"/>
                <a:cs typeface="+mn-cs"/>
              </a:rPr>
              <a:t>Solid Fill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Color</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b="1" kern="1200" baseline="0" dirty="0" smtClean="0">
                <a:solidFill>
                  <a:schemeClr val="tx1"/>
                </a:solidFill>
                <a:latin typeface="+mn-lt"/>
                <a:ea typeface="+mn-ea"/>
                <a:cs typeface="+mn-cs"/>
              </a:rPr>
              <a:t> 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 </a:t>
            </a:r>
            <a:r>
              <a:rPr lang="en-US" sz="1200" kern="1200" dirty="0" smtClean="0">
                <a:solidFill>
                  <a:schemeClr val="tx1"/>
                </a:solidFill>
                <a:latin typeface="+mn-lt"/>
                <a:ea typeface="+mn-ea"/>
                <a:cs typeface="+mn-cs"/>
              </a:rPr>
              <a:t>(fifth</a:t>
            </a:r>
            <a:r>
              <a:rPr lang="en-US" sz="1200" kern="1200" baseline="0" dirty="0" smtClean="0">
                <a:solidFill>
                  <a:schemeClr val="tx1"/>
                </a:solidFill>
                <a:latin typeface="+mn-lt"/>
                <a:ea typeface="+mn-ea"/>
                <a:cs typeface="+mn-cs"/>
              </a:rPr>
              <a:t> row, sixth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 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 </a:t>
            </a:r>
            <a:r>
              <a:rPr lang="en-US" sz="1200" kern="1200" dirty="0" smtClean="0">
                <a:solidFill>
                  <a:schemeClr val="tx1"/>
                </a:solidFill>
                <a:latin typeface="+mn-lt"/>
                <a:ea typeface="+mn-ea"/>
                <a:cs typeface="+mn-cs"/>
              </a:rPr>
              <a:t>and then in the</a:t>
            </a:r>
            <a:r>
              <a:rPr lang="en-US" sz="1200" b="1" kern="1200" dirty="0" smtClean="0">
                <a:solidFill>
                  <a:schemeClr val="tx1"/>
                </a:solidFill>
                <a:latin typeface="+mn-lt"/>
                <a:ea typeface="+mn-ea"/>
                <a:cs typeface="+mn-cs"/>
              </a:rPr>
              <a:t> Line Color </a:t>
            </a:r>
            <a:r>
              <a:rPr lang="en-US" sz="1200" kern="1200" dirty="0" smtClean="0">
                <a:solidFill>
                  <a:schemeClr val="tx1"/>
                </a:solidFill>
                <a:latin typeface="+mn-lt"/>
                <a:ea typeface="+mn-ea"/>
                <a:cs typeface="+mn-cs"/>
              </a:rPr>
              <a:t>pane select </a:t>
            </a:r>
            <a:r>
              <a:rPr lang="en-US" sz="1200" b="1" kern="1200" dirty="0" smtClean="0">
                <a:solidFill>
                  <a:schemeClr val="tx1"/>
                </a:solidFill>
                <a:latin typeface="+mn-lt"/>
                <a:ea typeface="+mn-ea"/>
                <a:cs typeface="+mn-cs"/>
              </a:rPr>
              <a:t>No line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Position the isosceles triangle on the slide so that the sharp angle touches the point of the teardrop.</a:t>
            </a:r>
          </a:p>
          <a:p>
            <a:pPr marL="228600" lvl="0" indent="-228600">
              <a:buFont typeface="+mj-lt"/>
              <a:buAutoNum type="arabicPeriod"/>
            </a:pP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Lines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Curve </a:t>
            </a:r>
            <a:r>
              <a:rPr lang="en-US" sz="1200" kern="1200" dirty="0" smtClean="0">
                <a:solidFill>
                  <a:schemeClr val="tx1"/>
                </a:solidFill>
                <a:latin typeface="+mn-lt"/>
                <a:ea typeface="+mn-ea"/>
                <a:cs typeface="+mn-cs"/>
              </a:rPr>
              <a:t>(tenth option from the right). On the slide, draw a curve (for, example, one that has four points). Press </a:t>
            </a:r>
            <a:r>
              <a:rPr lang="en-US" sz="1200" b="0" kern="1200" dirty="0" smtClean="0">
                <a:solidFill>
                  <a:schemeClr val="tx1"/>
                </a:solidFill>
                <a:latin typeface="+mn-lt"/>
                <a:ea typeface="+mn-ea"/>
                <a:cs typeface="+mn-cs"/>
              </a:rPr>
              <a:t>ESC</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to</a:t>
            </a:r>
            <a:r>
              <a:rPr lang="en-US" sz="1200" kern="1200" dirty="0" smtClean="0">
                <a:solidFill>
                  <a:schemeClr val="tx1"/>
                </a:solidFill>
                <a:latin typeface="+mn-lt"/>
                <a:ea typeface="+mn-ea"/>
                <a:cs typeface="+mn-cs"/>
              </a:rPr>
              <a:t> end the curve.</a:t>
            </a:r>
          </a:p>
          <a:p>
            <a:pPr marL="228600" lvl="0" indent="-228600">
              <a:buFont typeface="+mj-lt"/>
              <a:buAutoNum type="arabicPeriod"/>
            </a:pPr>
            <a:r>
              <a:rPr lang="en-US" sz="1200" kern="1200" dirty="0" smtClean="0">
                <a:solidFill>
                  <a:schemeClr val="tx1"/>
                </a:solidFill>
                <a:latin typeface="+mn-lt"/>
                <a:ea typeface="+mn-ea"/>
                <a:cs typeface="+mn-cs"/>
              </a:rPr>
              <a:t>Select the curvy line. 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a:t>
            </a:r>
            <a:r>
              <a:rPr lang="en-US" sz="1200" kern="1200" baseline="0" dirty="0" smtClean="0">
                <a:solidFill>
                  <a:schemeClr val="tx1"/>
                </a:solidFill>
                <a:latin typeface="+mn-lt"/>
                <a:ea typeface="+mn-ea"/>
                <a:cs typeface="+mn-cs"/>
              </a:rPr>
              <a:t> arrow next to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and then under</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Theme 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(third</a:t>
            </a:r>
            <a:r>
              <a:rPr lang="en-US" sz="1200" b="0" kern="1200" baseline="0" dirty="0" smtClean="0">
                <a:solidFill>
                  <a:schemeClr val="tx1"/>
                </a:solidFill>
                <a:latin typeface="+mn-lt"/>
                <a:ea typeface="+mn-ea"/>
                <a:cs typeface="+mn-cs"/>
              </a:rPr>
              <a:t> row, first option from the left).</a:t>
            </a:r>
            <a:endParaRPr lang="en-US" sz="1200" b="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Outline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Weight, </a:t>
            </a:r>
            <a:r>
              <a:rPr lang="en-US" sz="1200" kern="1200" dirty="0" smtClean="0">
                <a:solidFill>
                  <a:schemeClr val="tx1"/>
                </a:solidFill>
                <a:latin typeface="+mn-lt"/>
                <a:ea typeface="+mn-ea"/>
                <a:cs typeface="+mn-cs"/>
              </a:rPr>
              <a:t>and then click</a:t>
            </a:r>
            <a:r>
              <a:rPr lang="en-US" sz="1200" b="1" kern="1200" dirty="0" smtClean="0">
                <a:solidFill>
                  <a:schemeClr val="tx1"/>
                </a:solidFill>
                <a:latin typeface="+mn-lt"/>
                <a:ea typeface="+mn-ea"/>
                <a:cs typeface="+mn-cs"/>
              </a:rPr>
              <a:t> 1 pt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curve on your slide so that one end is touching the bottom edge of the isosceles triangle.</a:t>
            </a:r>
          </a:p>
          <a:p>
            <a:pPr marL="228600" lvl="0" indent="-228600">
              <a:buFont typeface="+mj-lt"/>
              <a:buAutoNum type="arabicPeriod"/>
            </a:pPr>
            <a:r>
              <a:rPr lang="en-US" sz="1200" kern="1200" dirty="0" smtClean="0">
                <a:solidFill>
                  <a:schemeClr val="tx1"/>
                </a:solidFill>
                <a:latin typeface="+mn-lt"/>
                <a:ea typeface="+mn-ea"/>
                <a:cs typeface="+mn-cs"/>
              </a:rPr>
              <a:t>On the</a:t>
            </a:r>
            <a:r>
              <a:rPr lang="en-US" sz="1200" b="1" kern="1200" dirty="0" smtClean="0">
                <a:solidFill>
                  <a:schemeClr val="tx1"/>
                </a:solidFill>
                <a:latin typeface="+mn-lt"/>
                <a:ea typeface="+mn-ea"/>
                <a:cs typeface="+mn-cs"/>
              </a:rPr>
              <a:t> 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under </a:t>
            </a:r>
            <a:r>
              <a:rPr lang="en-US" sz="1200" b="1" kern="1200" dirty="0" smtClean="0">
                <a:solidFill>
                  <a:schemeClr val="tx1"/>
                </a:solidFill>
                <a:latin typeface="+mn-lt"/>
                <a:ea typeface="+mn-ea"/>
                <a:cs typeface="+mn-cs"/>
              </a:rPr>
              <a:t>Basic</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select </a:t>
            </a:r>
            <a:r>
              <a:rPr lang="en-US" sz="1200" b="1" kern="1200" dirty="0" smtClean="0">
                <a:solidFill>
                  <a:schemeClr val="tx1"/>
                </a:solidFill>
                <a:latin typeface="+mn-lt"/>
                <a:ea typeface="+mn-ea"/>
                <a:cs typeface="+mn-cs"/>
              </a:rPr>
              <a:t>Oval</a:t>
            </a:r>
            <a:r>
              <a:rPr lang="en-US" sz="1200" kern="1200" dirty="0" smtClean="0">
                <a:solidFill>
                  <a:schemeClr val="tx1"/>
                </a:solidFill>
                <a:latin typeface="+mn-lt"/>
                <a:ea typeface="+mn-ea"/>
                <a:cs typeface="+mn-cs"/>
              </a:rPr>
              <a:t> (second option from the left). On the slide, drag to draw an oval.</a:t>
            </a:r>
          </a:p>
          <a:p>
            <a:pPr marL="228600" lvl="0" indent="-228600">
              <a:buFont typeface="+mj-lt"/>
              <a:buAutoNum type="arabicPeriod"/>
            </a:pPr>
            <a:r>
              <a:rPr lang="en-US" sz="1200" kern="1200" dirty="0" smtClean="0">
                <a:solidFill>
                  <a:schemeClr val="tx1"/>
                </a:solidFill>
                <a:latin typeface="+mn-lt"/>
                <a:ea typeface="+mn-ea"/>
                <a:cs typeface="+mn-cs"/>
              </a:rPr>
              <a:t>Select the oval.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a:t>
            </a:r>
            <a:r>
              <a:rPr lang="en-US" sz="1200" kern="1200" baseline="0" dirty="0" smtClean="0">
                <a:solidFill>
                  <a:schemeClr val="tx1"/>
                </a:solidFill>
                <a:latin typeface="+mn-lt"/>
                <a:ea typeface="+mn-ea"/>
                <a:cs typeface="+mn-cs"/>
              </a:rPr>
              <a:t>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 </a:t>
            </a:r>
            <a:r>
              <a:rPr lang="en-US" sz="1200" kern="1200" dirty="0" smtClean="0">
                <a:solidFill>
                  <a:schemeClr val="tx1"/>
                </a:solidFill>
                <a:latin typeface="+mn-lt"/>
                <a:ea typeface="+mn-ea"/>
                <a:cs typeface="+mn-cs"/>
              </a:rPr>
              <a:t>box, enter</a:t>
            </a:r>
            <a:r>
              <a:rPr lang="en-US" sz="1200" b="1" kern="1200" dirty="0" smtClean="0">
                <a:solidFill>
                  <a:schemeClr val="tx1"/>
                </a:solidFill>
                <a:latin typeface="+mn-lt"/>
                <a:ea typeface="+mn-ea"/>
                <a:cs typeface="+mn-cs"/>
              </a:rPr>
              <a:t> 1.2”. </a:t>
            </a:r>
          </a:p>
          <a:p>
            <a:pPr marL="685800" lvl="1" indent="-228600">
              <a:buFont typeface="Arial" pitchFamily="34" charset="0"/>
              <a:buChar char="•"/>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Shape Width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Fill</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and then click</a:t>
            </a:r>
            <a:r>
              <a:rPr lang="en-US" sz="1200" b="1" kern="1200" dirty="0" smtClean="0">
                <a:solidFill>
                  <a:schemeClr val="tx1"/>
                </a:solidFill>
                <a:latin typeface="+mn-lt"/>
                <a:ea typeface="+mn-ea"/>
                <a:cs typeface="+mn-cs"/>
              </a:rPr>
              <a:t> 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Gradients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in the left pane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p>
          <a:p>
            <a:pPr marL="685800" lvl="1"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 </a:t>
            </a:r>
            <a:r>
              <a:rPr lang="en-US" sz="1200" b="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Radial</a:t>
            </a:r>
            <a:r>
              <a:rPr lang="en-US" sz="1200" b="0" kern="1200" dirty="0" smtClean="0">
                <a:solidFill>
                  <a:schemeClr val="tx1"/>
                </a:solidFill>
                <a:latin typeface="+mn-lt"/>
                <a:ea typeface="+mn-ea"/>
                <a:cs typeface="+mn-cs"/>
              </a:rPr>
              <a:t>. </a:t>
            </a:r>
          </a:p>
          <a:p>
            <a:pPr marL="685800" lvl="1" indent="-228600">
              <a:buFont typeface="Arial" pitchFamily="34" charset="0"/>
              <a:buChar char="•"/>
            </a:pPr>
            <a:r>
              <a:rPr lang="en-US" sz="1200" b="0" kern="1200" dirty="0" smtClean="0">
                <a:solidFill>
                  <a:schemeClr val="tx1"/>
                </a:solidFill>
                <a:latin typeface="+mn-lt"/>
                <a:ea typeface="+mn-ea"/>
                <a:cs typeface="+mn-cs"/>
              </a:rPr>
              <a:t>Click</a:t>
            </a:r>
            <a:r>
              <a:rPr lang="en-US" sz="1200" b="0" kern="1200" baseline="0" dirty="0" smtClean="0">
                <a:solidFill>
                  <a:schemeClr val="tx1"/>
                </a:solidFill>
                <a:latin typeface="+mn-lt"/>
                <a:ea typeface="+mn-ea"/>
                <a:cs typeface="+mn-cs"/>
              </a:rPr>
              <a:t> the button next to </a:t>
            </a:r>
            <a:r>
              <a:rPr lang="en-US" sz="1200" b="1" kern="1200" baseline="0" dirty="0" smtClean="0">
                <a:solidFill>
                  <a:schemeClr val="tx1"/>
                </a:solidFill>
                <a:latin typeface="+mn-lt"/>
                <a:ea typeface="+mn-ea"/>
                <a:cs typeface="+mn-cs"/>
              </a:rPr>
              <a:t>Direction</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From Center </a:t>
            </a:r>
            <a:r>
              <a:rPr lang="en-US" sz="1200" b="0" kern="1200" baseline="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stops</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stops</a:t>
            </a:r>
            <a:r>
              <a:rPr lang="en-US" sz="1200" kern="1200" dirty="0" smtClean="0">
                <a:solidFill>
                  <a:schemeClr val="tx1"/>
                </a:solidFill>
                <a:effectLst/>
                <a:latin typeface="+mn-lt"/>
                <a:ea typeface="+mn-ea"/>
                <a:cs typeface="+mn-cs"/>
              </a:rPr>
              <a:t> until three stops appear in the slider.</a:t>
            </a:r>
            <a:endParaRPr lang="en-US" sz="1200" b="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50%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81%</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White, Background 1 </a:t>
            </a:r>
            <a:r>
              <a:rPr lang="en-US" sz="1200" kern="1200" dirty="0" smtClean="0">
                <a:solidFill>
                  <a:schemeClr val="tx1"/>
                </a:solidFill>
                <a:effectLst/>
                <a:latin typeface="+mn-lt"/>
                <a:ea typeface="+mn-ea"/>
                <a:cs typeface="+mn-cs"/>
              </a:rPr>
              <a:t>(first row, first option from the left).</a:t>
            </a:r>
          </a:p>
          <a:p>
            <a:pPr marL="1143000" lvl="2"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Format Shape </a:t>
            </a:r>
            <a:r>
              <a:rPr lang="en-US" sz="1200" kern="1200" baseline="0" dirty="0" smtClean="0">
                <a:solidFill>
                  <a:schemeClr val="tx1"/>
                </a:solidFill>
                <a:latin typeface="+mn-lt"/>
                <a:ea typeface="+mn-ea"/>
                <a:cs typeface="+mn-cs"/>
              </a:rPr>
              <a:t>dialog box i</a:t>
            </a:r>
            <a:r>
              <a:rPr lang="en-US" sz="1200" kern="1200" dirty="0" smtClean="0">
                <a:solidFill>
                  <a:schemeClr val="tx1"/>
                </a:solidFill>
                <a:latin typeface="+mn-lt"/>
                <a:ea typeface="+mn-ea"/>
                <a:cs typeface="+mn-cs"/>
              </a:rPr>
              <a:t>n the left pane,</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in the</a:t>
            </a:r>
            <a:r>
              <a:rPr lang="en-US" sz="1200" b="1" kern="1200" dirty="0" smtClean="0">
                <a:solidFill>
                  <a:schemeClr val="tx1"/>
                </a:solidFill>
                <a:latin typeface="+mn-lt"/>
                <a:ea typeface="+mn-ea"/>
                <a:cs typeface="+mn-cs"/>
              </a:rPr>
              <a:t> Line Color pane</a:t>
            </a:r>
            <a:r>
              <a:rPr lang="en-US" sz="1200" kern="1200" dirty="0" smtClean="0">
                <a:solidFill>
                  <a:schemeClr val="tx1"/>
                </a:solidFill>
                <a:latin typeface="+mn-lt"/>
                <a:ea typeface="+mn-ea"/>
                <a:cs typeface="+mn-cs"/>
              </a:rPr>
              <a:t> click</a:t>
            </a:r>
            <a:r>
              <a:rPr lang="en-US" sz="1200" b="1" kern="1200" dirty="0" smtClean="0">
                <a:solidFill>
                  <a:schemeClr val="tx1"/>
                </a:solidFill>
                <a:latin typeface="+mn-lt"/>
                <a:ea typeface="+mn-ea"/>
                <a:cs typeface="+mn-cs"/>
              </a:rPr>
              <a:t> 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Position the oval at the top, left edge of the teardrop to create a lighting effect. </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select all four objects.</a:t>
            </a:r>
            <a:r>
              <a:rPr lang="en-US" sz="120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Objects </a:t>
            </a:r>
            <a:r>
              <a:rPr lang="en-US" sz="120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Group.</a:t>
            </a: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lvl="0" indent="-228600">
              <a:buFont typeface="+mj-lt"/>
              <a:buAutoNum type="arabicPeriod" startAt="31"/>
            </a:pPr>
            <a:endParaRPr lang="en-US" sz="1200" kern="1200" dirty="0" smtClean="0">
              <a:solidFill>
                <a:schemeClr val="tx1"/>
              </a:solidFill>
              <a:latin typeface="+mn-lt"/>
              <a:ea typeface="+mn-ea"/>
              <a:cs typeface="+mn-cs"/>
            </a:endParaRPr>
          </a:p>
          <a:p>
            <a:pPr marL="228600" indent="-228600">
              <a:buFontTx/>
              <a:buNone/>
            </a:pPr>
            <a:r>
              <a:rPr lang="en-US" sz="1200" kern="1200" dirty="0" smtClean="0">
                <a:solidFill>
                  <a:schemeClr val="tx1"/>
                </a:solidFill>
                <a:latin typeface="+mn-lt"/>
                <a:ea typeface="+mn-ea"/>
                <a:cs typeface="+mn-cs"/>
              </a:rPr>
              <a:t>To reproduce the animation effects on this slide, do the following: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balloon</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drag it off the bottom left corner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slide.</a:t>
            </a:r>
          </a:p>
          <a:p>
            <a:pPr marL="228600" lvl="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 Motion Paths. </a:t>
            </a: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Motion Path </a:t>
            </a:r>
            <a:r>
              <a:rPr lang="en-US" sz="1200" kern="1200" dirty="0" smtClean="0">
                <a:solidFill>
                  <a:schemeClr val="tx1"/>
                </a:solidFill>
                <a:effectLst/>
                <a:latin typeface="+mn-lt"/>
                <a:ea typeface="+mn-ea"/>
                <a:cs typeface="+mn-cs"/>
              </a:rPr>
              <a:t>dialog box, under </a:t>
            </a:r>
            <a:r>
              <a:rPr lang="en-US" sz="1200" b="1" kern="1200" dirty="0" smtClean="0">
                <a:solidFill>
                  <a:schemeClr val="tx1"/>
                </a:solidFill>
                <a:effectLst/>
                <a:latin typeface="+mn-lt"/>
                <a:ea typeface="+mn-ea"/>
                <a:cs typeface="+mn-cs"/>
              </a:rPr>
              <a:t>Lines &amp; Curves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Diagonal Up Right</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OK.</a:t>
            </a: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motion path and then drag the end point (red triangle) across the slide and off the top right corner.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Advanced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Emphasis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Grow/Shrink.</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Start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Previous</a:t>
            </a:r>
            <a:r>
              <a:rPr lang="en-US"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Timing</a:t>
            </a:r>
            <a:r>
              <a:rPr lang="en-US" sz="1200" kern="1200" dirty="0" smtClean="0">
                <a:solidFill>
                  <a:schemeClr val="tx1"/>
                </a:solidFill>
                <a:effectLst/>
                <a:latin typeface="+mn-lt"/>
                <a:ea typeface="+mn-ea"/>
                <a:cs typeface="+mn-cs"/>
              </a:rPr>
              <a:t> group, in the </a:t>
            </a:r>
            <a:r>
              <a:rPr lang="en-US" sz="1200" b="1" kern="1200" dirty="0" smtClean="0">
                <a:solidFill>
                  <a:schemeClr val="tx1"/>
                </a:solidFill>
                <a:effectLst/>
                <a:latin typeface="+mn-lt"/>
                <a:ea typeface="+mn-ea"/>
                <a:cs typeface="+mn-cs"/>
              </a:rPr>
              <a:t>Duration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32</a:t>
            </a:r>
            <a:r>
              <a:rPr lang="en-US" sz="1200" kern="1200" dirty="0" smtClean="0">
                <a:solidFill>
                  <a:schemeClr val="tx1"/>
                </a:solidFill>
                <a:effectLst/>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Animations</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Animation</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Effect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and then click the </a:t>
            </a:r>
            <a:r>
              <a:rPr lang="en-US" sz="1200" b="1" kern="1200" dirty="0" smtClean="0">
                <a:solidFill>
                  <a:schemeClr val="tx1"/>
                </a:solidFill>
                <a:effectLst/>
                <a:latin typeface="+mn-lt"/>
                <a:ea typeface="+mn-ea"/>
                <a:cs typeface="+mn-cs"/>
              </a:rPr>
              <a:t>Show Additional Effect Options </a:t>
            </a:r>
            <a:r>
              <a:rPr lang="en-US" sz="1200" kern="1200" dirty="0" smtClean="0">
                <a:solidFill>
                  <a:schemeClr val="tx1"/>
                </a:solidFill>
                <a:effectLst/>
                <a:latin typeface="+mn-lt"/>
                <a:ea typeface="+mn-ea"/>
                <a:cs typeface="+mn-cs"/>
              </a:rPr>
              <a:t>dialog box launcher. In the </a:t>
            </a:r>
            <a:r>
              <a:rPr lang="en-US" sz="1200" b="1" kern="1200" dirty="0" smtClean="0">
                <a:solidFill>
                  <a:schemeClr val="tx1"/>
                </a:solidFill>
                <a:effectLst/>
                <a:latin typeface="+mn-lt"/>
                <a:ea typeface="+mn-ea"/>
                <a:cs typeface="+mn-cs"/>
              </a:rPr>
              <a:t>Grow/Shrink</a:t>
            </a:r>
            <a:r>
              <a:rPr lang="en-US" sz="1200" kern="1200" baseline="0" dirty="0" smtClean="0">
                <a:solidFill>
                  <a:schemeClr val="tx1"/>
                </a:solidFill>
                <a:effectLst/>
                <a:latin typeface="+mn-lt"/>
                <a:ea typeface="+mn-ea"/>
                <a:cs typeface="+mn-cs"/>
              </a:rPr>
              <a:t> dialog box, under </a:t>
            </a:r>
            <a:r>
              <a:rPr lang="en-US" sz="1200" b="1" kern="1200" baseline="0" dirty="0" smtClean="0">
                <a:solidFill>
                  <a:schemeClr val="tx1"/>
                </a:solidFill>
                <a:effectLst/>
                <a:latin typeface="+mn-lt"/>
                <a:ea typeface="+mn-ea"/>
                <a:cs typeface="+mn-cs"/>
              </a:rPr>
              <a:t>Settings</a:t>
            </a:r>
            <a:r>
              <a:rPr lang="en-US" sz="1200" kern="1200" baseline="0" dirty="0" smtClean="0">
                <a:solidFill>
                  <a:schemeClr val="tx1"/>
                </a:solidFill>
                <a:effectLst/>
                <a:latin typeface="+mn-lt"/>
                <a:ea typeface="+mn-ea"/>
                <a:cs typeface="+mn-cs"/>
              </a:rPr>
              <a:t>, </a:t>
            </a:r>
            <a:r>
              <a:rPr lang="en-US" sz="1200" b="0" kern="1200" baseline="0" dirty="0"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lick the arrow next to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a:t>
            </a:r>
            <a:r>
              <a:rPr lang="en-US" sz="1200" kern="1200" baseline="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endParaRPr lang="en-US" sz="1200" b="1" kern="1200" dirty="0" smtClean="0">
              <a:solidFill>
                <a:schemeClr val="tx1"/>
              </a:solidFill>
              <a:effectLst/>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background on this slide, do one of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Note: </a:t>
            </a:r>
            <a:r>
              <a:rPr lang="en-US" sz="1200" kern="1200" dirty="0" smtClean="0">
                <a:solidFill>
                  <a:schemeClr val="tx1"/>
                </a:solidFill>
                <a:latin typeface="+mn-lt"/>
                <a:ea typeface="+mn-ea"/>
                <a:cs typeface="+mn-cs"/>
              </a:rPr>
              <a:t>You can save the background of this slide template as a picture and use it in your own slides. To use the same background as this slide, do the following:</a:t>
            </a:r>
          </a:p>
          <a:p>
            <a:pPr marL="685800" lvl="1" indent="-228600">
              <a:buFont typeface="+mj-lt"/>
              <a:buAutoNum type="arabicPeriod"/>
            </a:pPr>
            <a:r>
              <a:rPr lang="en-US" sz="1200" kern="1200" dirty="0" smtClean="0">
                <a:solidFill>
                  <a:schemeClr val="tx1"/>
                </a:solidFill>
                <a:latin typeface="+mn-lt"/>
                <a:ea typeface="+mn-ea"/>
                <a:cs typeface="+mn-cs"/>
              </a:rPr>
              <a:t>Right-click the sky background on the original template, and then click </a:t>
            </a:r>
            <a:r>
              <a:rPr lang="en-US" sz="1200" b="1" kern="1200" dirty="0" smtClean="0">
                <a:solidFill>
                  <a:schemeClr val="tx1"/>
                </a:solidFill>
                <a:latin typeface="+mn-lt"/>
                <a:ea typeface="+mn-ea"/>
                <a:cs typeface="+mn-cs"/>
              </a:rPr>
              <a:t>Save Background</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Save the file as a JPEG (.jpg) file format.</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Design</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Background</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Background Styles</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Picture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under </a:t>
            </a:r>
            <a:r>
              <a:rPr lang="en-US" sz="1200" b="1" kern="1200" dirty="0" smtClean="0">
                <a:solidFill>
                  <a:schemeClr val="tx1"/>
                </a:solidFill>
                <a:latin typeface="+mn-lt"/>
                <a:ea typeface="+mn-ea"/>
                <a:cs typeface="+mn-cs"/>
              </a:rPr>
              <a:t>Insert from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File</a:t>
            </a:r>
            <a:r>
              <a:rPr lang="en-US" sz="1200" kern="120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Insert Picture </a:t>
            </a:r>
            <a:r>
              <a:rPr lang="en-US" sz="1200" kern="1200" dirty="0" smtClean="0">
                <a:solidFill>
                  <a:schemeClr val="tx1"/>
                </a:solidFill>
                <a:latin typeface="+mn-lt"/>
                <a:ea typeface="+mn-ea"/>
                <a:cs typeface="+mn-cs"/>
              </a:rPr>
              <a:t>dialog</a:t>
            </a:r>
            <a:r>
              <a:rPr lang="en-US" sz="1200" kern="1200" baseline="0" dirty="0" smtClean="0">
                <a:solidFill>
                  <a:schemeClr val="tx1"/>
                </a:solidFill>
                <a:latin typeface="+mn-lt"/>
                <a:ea typeface="+mn-ea"/>
                <a:cs typeface="+mn-cs"/>
              </a:rPr>
              <a:t> box, </a:t>
            </a:r>
            <a:r>
              <a:rPr lang="en-US" sz="1200" b="0" kern="1200" dirty="0" smtClean="0">
                <a:solidFill>
                  <a:schemeClr val="tx1"/>
                </a:solidFill>
                <a:latin typeface="+mn-lt"/>
                <a:ea typeface="+mn-ea"/>
                <a:cs typeface="+mn-cs"/>
              </a:rPr>
              <a:t>select</a:t>
            </a:r>
            <a:r>
              <a:rPr lang="en-US" sz="1200" b="0" kern="1200" baseline="0" dirty="0" smtClean="0">
                <a:solidFill>
                  <a:schemeClr val="tx1"/>
                </a:solidFill>
                <a:latin typeface="+mn-lt"/>
                <a:ea typeface="+mn-ea"/>
                <a:cs typeface="+mn-cs"/>
              </a:rPr>
              <a:t> a picture, and then click </a:t>
            </a:r>
            <a:r>
              <a:rPr lang="en-US" sz="1200" b="1" kern="1200" baseline="0" dirty="0" smtClean="0">
                <a:solidFill>
                  <a:schemeClr val="tx1"/>
                </a:solidFill>
                <a:latin typeface="+mn-lt"/>
                <a:ea typeface="+mn-ea"/>
                <a:cs typeface="+mn-cs"/>
              </a:rPr>
              <a:t>Insert</a:t>
            </a:r>
            <a:r>
              <a:rPr lang="en-US" sz="1200" b="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266732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7/19/2014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7/19/2014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032813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audio" Target="../media/media1.mid"/><Relationship Id="rId7" Type="http://schemas.openxmlformats.org/officeDocument/2006/relationships/image" Target="../media/image2.png"/><Relationship Id="rId2" Type="http://schemas.microsoft.com/office/2007/relationships/media" Target="../media/media1.mid"/><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notesSlide" Target="../notesSlides/notesSlide1.xml"/><Relationship Id="rId10" Type="http://schemas.openxmlformats.org/officeDocument/2006/relationships/image" Target="../media/image5.png"/><Relationship Id="rId4" Type="http://schemas.openxmlformats.org/officeDocument/2006/relationships/slideLayout" Target="../slideLayouts/slideLayout1.xml"/><Relationship Id="rId9"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PNG"/><Relationship Id="rId3" Type="http://schemas.openxmlformats.org/officeDocument/2006/relationships/notesSlide" Target="../notesSlides/notesSlide5.xml"/><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slideLayout" Target="../slideLayouts/slideLayout1.xml"/><Relationship Id="rId16" Type="http://schemas.openxmlformats.org/officeDocument/2006/relationships/image" Target="../media/image16.WMF"/><Relationship Id="rId1" Type="http://schemas.openxmlformats.org/officeDocument/2006/relationships/tags" Target="../tags/tag5.xml"/><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2.png"/><Relationship Id="rId15" Type="http://schemas.openxmlformats.org/officeDocument/2006/relationships/image" Target="../media/image15.WMF"/><Relationship Id="rId10" Type="http://schemas.openxmlformats.org/officeDocument/2006/relationships/image" Target="../media/image10.WMF"/><Relationship Id="rId4" Type="http://schemas.openxmlformats.org/officeDocument/2006/relationships/image" Target="../media/image1.jpeg"/><Relationship Id="rId9" Type="http://schemas.openxmlformats.org/officeDocument/2006/relationships/image" Target="../media/image9.WMF"/><Relationship Id="rId14" Type="http://schemas.openxmlformats.org/officeDocument/2006/relationships/image" Target="../media/image14.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8.jp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17.jpg"/><Relationship Id="rId5" Type="http://schemas.openxmlformats.org/officeDocument/2006/relationships/image" Target="../media/image2.pn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hyperlink" Target="http://www.cloud9homewatch.net/" TargetMode="Externa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6" cstate="print">
            <a:lum/>
          </a:blip>
          <a:srcRect/>
          <a:stretch>
            <a:fillRect l="-22000" r="-2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9323" y="76200"/>
            <a:ext cx="4705350" cy="2971800"/>
          </a:xfrm>
          <a:prstGeom prst="rect">
            <a:avLst/>
          </a:prstGeom>
        </p:spPr>
      </p:pic>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1923" y="5638800"/>
            <a:ext cx="1666875" cy="1143000"/>
          </a:xfrm>
          <a:prstGeom prst="rect">
            <a:avLst/>
          </a:prstGeom>
        </p:spPr>
      </p:pic>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04312" y="5638800"/>
            <a:ext cx="1666875" cy="1143000"/>
          </a:xfrm>
          <a:prstGeom prst="rect">
            <a:avLst/>
          </a:prstGeom>
        </p:spPr>
      </p:pic>
      <p:sp>
        <p:nvSpPr>
          <p:cNvPr id="6" name="Rectangle 5"/>
          <p:cNvSpPr/>
          <p:nvPr/>
        </p:nvSpPr>
        <p:spPr>
          <a:xfrm>
            <a:off x="1295400" y="2830351"/>
            <a:ext cx="7153275" cy="830997"/>
          </a:xfrm>
          <a:prstGeom prst="rect">
            <a:avLst/>
          </a:prstGeom>
        </p:spPr>
        <p:txBody>
          <a:bodyPr wrap="square">
            <a:spAutoFit/>
          </a:bodyPr>
          <a:lstStyle/>
          <a:p>
            <a:r>
              <a:rPr lang="en-US" sz="1600" b="1" i="1" dirty="0">
                <a:solidFill>
                  <a:srgbClr val="C00000"/>
                </a:solidFill>
                <a:latin typeface="arial" panose="020B0604020202020204" pitchFamily="34" charset="0"/>
              </a:rPr>
              <a:t>Cloud 9 Home Watch is a professional Home Watch Company </a:t>
            </a:r>
            <a:endParaRPr lang="en-US" sz="1600" dirty="0">
              <a:solidFill>
                <a:srgbClr val="C00000"/>
              </a:solidFill>
            </a:endParaRPr>
          </a:p>
          <a:p>
            <a:r>
              <a:rPr lang="en-US" sz="1600" b="1" i="1" dirty="0">
                <a:solidFill>
                  <a:srgbClr val="C00000"/>
                </a:solidFill>
                <a:latin typeface="arial" panose="020B0604020202020204" pitchFamily="34" charset="0"/>
              </a:rPr>
              <a:t>                   Serving all of Collier and Lee Counties </a:t>
            </a:r>
            <a:r>
              <a:rPr lang="en-US" sz="1600" dirty="0">
                <a:solidFill>
                  <a:srgbClr val="C00000"/>
                </a:solidFill>
              </a:rPr>
              <a:t/>
            </a:r>
            <a:br>
              <a:rPr lang="en-US" sz="1600" dirty="0">
                <a:solidFill>
                  <a:srgbClr val="C00000"/>
                </a:solidFill>
              </a:rPr>
            </a:br>
            <a:endParaRPr lang="en-US" sz="1600" dirty="0">
              <a:solidFill>
                <a:srgbClr val="C00000"/>
              </a:solidFill>
              <a:effectLst/>
            </a:endParaRPr>
          </a:p>
        </p:txBody>
      </p:sp>
      <p:sp>
        <p:nvSpPr>
          <p:cNvPr id="7" name="Rectangle 6"/>
          <p:cNvSpPr/>
          <p:nvPr/>
        </p:nvSpPr>
        <p:spPr>
          <a:xfrm>
            <a:off x="1714499" y="3625334"/>
            <a:ext cx="5715000" cy="369332"/>
          </a:xfrm>
          <a:prstGeom prst="rect">
            <a:avLst/>
          </a:prstGeom>
        </p:spPr>
        <p:txBody>
          <a:bodyPr wrap="square">
            <a:spAutoFit/>
          </a:bodyPr>
          <a:lstStyle/>
          <a:p>
            <a:r>
              <a:rPr lang="en-US" b="1" dirty="0">
                <a:solidFill>
                  <a:srgbClr val="C00000"/>
                </a:solidFill>
                <a:latin typeface="Thread-0012de10-Id-0000003f"/>
              </a:rPr>
              <a:t>"You'll be on Cloud 9 once you hand us your keys"</a:t>
            </a:r>
            <a:endParaRPr lang="en-US" dirty="0">
              <a:solidFill>
                <a:srgbClr val="C00000"/>
              </a:solidFill>
              <a:effectLst/>
            </a:endParaRPr>
          </a:p>
        </p:txBody>
      </p:sp>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05098" y="4067916"/>
            <a:ext cx="3733800" cy="2481879"/>
          </a:xfrm>
          <a:prstGeom prst="rect">
            <a:avLst/>
          </a:prstGeom>
        </p:spPr>
      </p:pic>
      <p:pic>
        <p:nvPicPr>
          <p:cNvPr id="2" name="MS900074313[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10"/>
          <a:stretch>
            <a:fillRect/>
          </a:stretch>
        </p:blipFill>
        <p:spPr>
          <a:xfrm>
            <a:off x="4267200" y="3124200"/>
            <a:ext cx="609600" cy="609600"/>
          </a:xfrm>
          <a:prstGeom prst="rect">
            <a:avLst/>
          </a:prstGeom>
        </p:spPr>
      </p:pic>
    </p:spTree>
    <p:custDataLst>
      <p:tags r:id="rId1"/>
    </p:custDataLst>
    <p:extLst>
      <p:ext uri="{BB962C8B-B14F-4D97-AF65-F5344CB8AC3E}">
        <p14:creationId xmlns:p14="http://schemas.microsoft.com/office/powerpoint/2010/main" val="33596633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Tm="20805">
        <p15:prstTrans prst="curtains"/>
      </p:transition>
    </mc:Choice>
    <mc:Fallback>
      <p:transition spd="slow" advTm="2080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anim calcmode="lin" valueType="num">
                                      <p:cBhvr>
                                        <p:cTn id="12" dur="2000" fill="hold"/>
                                        <p:tgtEl>
                                          <p:spTgt spid="3"/>
                                        </p:tgtEl>
                                        <p:attrNameLst>
                                          <p:attrName>ppt_w</p:attrName>
                                        </p:attrNameLst>
                                      </p:cBhvr>
                                      <p:tavLst>
                                        <p:tav tm="0" fmla="#ppt_w*sin(2.5*pi*$)">
                                          <p:val>
                                            <p:fltVal val="0"/>
                                          </p:val>
                                        </p:tav>
                                        <p:tav tm="100000">
                                          <p:val>
                                            <p:fltVal val="1"/>
                                          </p:val>
                                        </p:tav>
                                      </p:tavLst>
                                    </p:anim>
                                    <p:anim calcmode="lin" valueType="num">
                                      <p:cBhvr>
                                        <p:cTn id="13"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1000" fill="hold"/>
                                        <p:tgtEl>
                                          <p:spTgt spid="7"/>
                                        </p:tgtEl>
                                        <p:attrNameLst>
                                          <p:attrName>ppt_w</p:attrName>
                                        </p:attrNameLst>
                                      </p:cBhvr>
                                      <p:tavLst>
                                        <p:tav tm="0">
                                          <p:val>
                                            <p:fltVal val="0"/>
                                          </p:val>
                                        </p:tav>
                                        <p:tav tm="100000">
                                          <p:val>
                                            <p:strVal val="#ppt_w"/>
                                          </p:val>
                                        </p:tav>
                                      </p:tavLst>
                                    </p:anim>
                                    <p:anim calcmode="lin" valueType="num">
                                      <p:cBhvr>
                                        <p:cTn id="37" dur="1000" fill="hold"/>
                                        <p:tgtEl>
                                          <p:spTgt spid="7"/>
                                        </p:tgtEl>
                                        <p:attrNameLst>
                                          <p:attrName>ppt_h</p:attrName>
                                        </p:attrNameLst>
                                      </p:cBhvr>
                                      <p:tavLst>
                                        <p:tav tm="0">
                                          <p:val>
                                            <p:fltVal val="0"/>
                                          </p:val>
                                        </p:tav>
                                        <p:tav tm="100000">
                                          <p:val>
                                            <p:strVal val="#ppt_h"/>
                                          </p:val>
                                        </p:tav>
                                      </p:tavLst>
                                    </p:anim>
                                    <p:anim calcmode="lin" valueType="num">
                                      <p:cBhvr>
                                        <p:cTn id="38" dur="1000" fill="hold"/>
                                        <p:tgtEl>
                                          <p:spTgt spid="7"/>
                                        </p:tgtEl>
                                        <p:attrNameLst>
                                          <p:attrName>style.rotation</p:attrName>
                                        </p:attrNameLst>
                                      </p:cBhvr>
                                      <p:tavLst>
                                        <p:tav tm="0">
                                          <p:val>
                                            <p:fltVal val="90"/>
                                          </p:val>
                                        </p:tav>
                                        <p:tav tm="100000">
                                          <p:val>
                                            <p:fltVal val="0"/>
                                          </p:val>
                                        </p:tav>
                                      </p:tavLst>
                                    </p:anim>
                                    <p:animEffect transition="in" filter="fade">
                                      <p:cBhvr>
                                        <p:cTn id="39" dur="10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2000"/>
                                        <p:tgtEl>
                                          <p:spTgt spid="4"/>
                                        </p:tgtEl>
                                      </p:cBhvr>
                                    </p:animEffect>
                                    <p:anim calcmode="lin" valueType="num">
                                      <p:cBhvr>
                                        <p:cTn id="45" dur="2000" fill="hold"/>
                                        <p:tgtEl>
                                          <p:spTgt spid="4"/>
                                        </p:tgtEl>
                                        <p:attrNameLst>
                                          <p:attrName>ppt_w</p:attrName>
                                        </p:attrNameLst>
                                      </p:cBhvr>
                                      <p:tavLst>
                                        <p:tav tm="0" fmla="#ppt_w*sin(2.5*pi*$)">
                                          <p:val>
                                            <p:fltVal val="0"/>
                                          </p:val>
                                        </p:tav>
                                        <p:tav tm="100000">
                                          <p:val>
                                            <p:fltVal val="1"/>
                                          </p:val>
                                        </p:tav>
                                      </p:tavLst>
                                    </p:anim>
                                    <p:anim calcmode="lin" valueType="num">
                                      <p:cBhvr>
                                        <p:cTn id="4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45"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2000"/>
                                        <p:tgtEl>
                                          <p:spTgt spid="5"/>
                                        </p:tgtEl>
                                      </p:cBhvr>
                                    </p:animEffect>
                                    <p:anim calcmode="lin" valueType="num">
                                      <p:cBhvr>
                                        <p:cTn id="52" dur="2000" fill="hold"/>
                                        <p:tgtEl>
                                          <p:spTgt spid="5"/>
                                        </p:tgtEl>
                                        <p:attrNameLst>
                                          <p:attrName>ppt_w</p:attrName>
                                        </p:attrNameLst>
                                      </p:cBhvr>
                                      <p:tavLst>
                                        <p:tav tm="0" fmla="#ppt_w*sin(2.5*pi*$)">
                                          <p:val>
                                            <p:fltVal val="0"/>
                                          </p:val>
                                        </p:tav>
                                        <p:tav tm="100000">
                                          <p:val>
                                            <p:fltVal val="1"/>
                                          </p:val>
                                        </p:tav>
                                      </p:tavLst>
                                    </p:anim>
                                    <p:anim calcmode="lin" valueType="num">
                                      <p:cBhvr>
                                        <p:cTn id="53"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heel(1)">
                                      <p:cBhvr>
                                        <p:cTn id="5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59" repeatCount="indefinite" fill="hold" display="0">
                  <p:stCondLst>
                    <p:cond delay="indefinite"/>
                  </p:stCondLst>
                  <p:endCondLst>
                    <p:cond evt="onStopAudio" delay="0">
                      <p:tgtEl>
                        <p:sldTgt/>
                      </p:tgtEl>
                    </p:cond>
                  </p:endCondLst>
                </p:cTn>
                <p:tgtEl>
                  <p:spTgt spid="2"/>
                </p:tgtEl>
              </p:cMediaNode>
            </p:audio>
          </p:childTnLst>
        </p:cTn>
      </p:par>
    </p:tnLst>
    <p:bldLst>
      <p:bldP spid="6" grpId="0"/>
      <p:bldP spid="7" grpId="0"/>
    </p:bldLst>
  </p:timing>
  <p:extLst mod="1">
    <p:ext uri="{E180D4A7-C9FB-4DFB-919C-405C955672EB}">
      <p14:showEvtLst xmlns:p14="http://schemas.microsoft.com/office/powerpoint/2010/main">
        <p14:playEvt time="237" objId="2"/>
      </p14:showEvtLst>
    </p:ext>
  </p:extLs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22000" r="-22000"/>
          </a:stretch>
        </a:blipFill>
        <a:effectLst/>
      </p:bgPr>
    </p:bg>
    <p:spTree>
      <p:nvGrpSpPr>
        <p:cNvPr id="1" name=""/>
        <p:cNvGrpSpPr/>
        <p:nvPr/>
      </p:nvGrpSpPr>
      <p:grpSpPr>
        <a:xfrm>
          <a:off x="0" y="0"/>
          <a:ext cx="0" cy="0"/>
          <a:chOff x="0" y="0"/>
          <a:chExt cx="0" cy="0"/>
        </a:xfrm>
      </p:grpSpPr>
      <p:sp>
        <p:nvSpPr>
          <p:cNvPr id="4" name="Rectangle 3"/>
          <p:cNvSpPr/>
          <p:nvPr/>
        </p:nvSpPr>
        <p:spPr>
          <a:xfrm>
            <a:off x="228600" y="756515"/>
            <a:ext cx="8686800" cy="2677656"/>
          </a:xfrm>
          <a:prstGeom prst="rect">
            <a:avLst/>
          </a:prstGeom>
        </p:spPr>
        <p:txBody>
          <a:bodyPr wrap="square">
            <a:spAutoFit/>
          </a:bodyPr>
          <a:lstStyle/>
          <a:p>
            <a:r>
              <a:rPr lang="en-US" sz="2400" b="1" dirty="0" smtClean="0">
                <a:solidFill>
                  <a:srgbClr val="FFFFFF"/>
                </a:solidFill>
              </a:rPr>
              <a:t>“In </a:t>
            </a:r>
            <a:r>
              <a:rPr lang="en-US" sz="2400" b="1" dirty="0">
                <a:solidFill>
                  <a:srgbClr val="FFFFFF"/>
                </a:solidFill>
              </a:rPr>
              <a:t>Florida you do not need a license to conduct home watch? As a matter of fact there is NO home watch license required or given. If a home watch company says they are licensed in Florida, all they have done is paid a Business Registration Tax fee with the county. A 'license' does NOT mean any training has occurred or qualifications have been evaluated on one's ability to conduct a professional home watch inspection in </a:t>
            </a:r>
            <a:r>
              <a:rPr lang="en-US" sz="2400" b="1" dirty="0" smtClean="0">
                <a:solidFill>
                  <a:srgbClr val="FFFFFF"/>
                </a:solidFill>
              </a:rPr>
              <a:t>Florida”. SO….</a:t>
            </a:r>
            <a:endParaRPr lang="en-US" sz="2400" dirty="0"/>
          </a:p>
        </p:txBody>
      </p:sp>
      <p:sp>
        <p:nvSpPr>
          <p:cNvPr id="5" name="Rectangle 4"/>
          <p:cNvSpPr/>
          <p:nvPr/>
        </p:nvSpPr>
        <p:spPr>
          <a:xfrm>
            <a:off x="152400" y="3581400"/>
            <a:ext cx="8915400" cy="4031873"/>
          </a:xfrm>
          <a:prstGeom prst="rect">
            <a:avLst/>
          </a:prstGeom>
        </p:spPr>
        <p:txBody>
          <a:bodyPr wrap="square">
            <a:spAutoFit/>
          </a:bodyPr>
          <a:lstStyle/>
          <a:p>
            <a:r>
              <a:rPr lang="en-US" sz="2400" b="1" i="1" dirty="0">
                <a:solidFill>
                  <a:srgbClr val="1100FF"/>
                </a:solidFill>
              </a:rPr>
              <a:t>O</a:t>
            </a:r>
            <a:r>
              <a:rPr lang="en-US" sz="2400" b="1" i="1" dirty="0" smtClean="0">
                <a:solidFill>
                  <a:srgbClr val="1100FF"/>
                </a:solidFill>
              </a:rPr>
              <a:t>ne of the things that sets </a:t>
            </a:r>
            <a:r>
              <a:rPr lang="en-US" sz="2400" b="1" i="1" dirty="0">
                <a:solidFill>
                  <a:srgbClr val="1100FF"/>
                </a:solidFill>
              </a:rPr>
              <a:t>Cloud </a:t>
            </a:r>
            <a:r>
              <a:rPr lang="en-US" sz="2400" b="1" i="1" dirty="0" smtClean="0">
                <a:solidFill>
                  <a:srgbClr val="1100FF"/>
                </a:solidFill>
              </a:rPr>
              <a:t>9 Home </a:t>
            </a:r>
            <a:r>
              <a:rPr lang="en-US" sz="2400" b="1" i="1" dirty="0">
                <a:solidFill>
                  <a:srgbClr val="1100FF"/>
                </a:solidFill>
              </a:rPr>
              <a:t>Watch </a:t>
            </a:r>
            <a:r>
              <a:rPr lang="en-US" sz="2400" b="1" i="1" u="sng" dirty="0">
                <a:solidFill>
                  <a:srgbClr val="1100FF"/>
                </a:solidFill>
              </a:rPr>
              <a:t>and</a:t>
            </a:r>
            <a:r>
              <a:rPr lang="en-US" sz="2400" b="1" i="1" dirty="0">
                <a:solidFill>
                  <a:srgbClr val="1100FF"/>
                </a:solidFill>
              </a:rPr>
              <a:t> Thermal Imaging apart </a:t>
            </a:r>
            <a:r>
              <a:rPr lang="en-US" sz="2400" b="1" i="1" dirty="0" smtClean="0">
                <a:solidFill>
                  <a:srgbClr val="1100FF"/>
                </a:solidFill>
              </a:rPr>
              <a:t>from other </a:t>
            </a:r>
            <a:r>
              <a:rPr lang="en-US" sz="2400" b="1" i="1" dirty="0">
                <a:solidFill>
                  <a:srgbClr val="1100FF"/>
                </a:solidFill>
              </a:rPr>
              <a:t>c</a:t>
            </a:r>
            <a:r>
              <a:rPr lang="en-US" sz="2400" b="1" i="1" dirty="0" smtClean="0">
                <a:solidFill>
                  <a:srgbClr val="1100FF"/>
                </a:solidFill>
              </a:rPr>
              <a:t>ompanies is this. Our Training. We are certified Thermographers. You see, The naked eye cannot detect what’s inside you walls so we use </a:t>
            </a:r>
            <a:r>
              <a:rPr lang="en-US" sz="2400" b="1" i="1" dirty="0">
                <a:solidFill>
                  <a:srgbClr val="1100FF"/>
                </a:solidFill>
              </a:rPr>
              <a:t>Thermal </a:t>
            </a:r>
            <a:r>
              <a:rPr lang="en-US" sz="2400" b="1" i="1" dirty="0" smtClean="0">
                <a:solidFill>
                  <a:srgbClr val="1100FF"/>
                </a:solidFill>
              </a:rPr>
              <a:t>Imaging on</a:t>
            </a:r>
            <a:r>
              <a:rPr lang="en-US" sz="2400" b="1" i="1" dirty="0">
                <a:solidFill>
                  <a:srgbClr val="1100FF"/>
                </a:solidFill>
              </a:rPr>
              <a:t> the interior walls of your </a:t>
            </a:r>
            <a:r>
              <a:rPr lang="en-US" sz="2400" b="1" i="1" dirty="0" smtClean="0">
                <a:solidFill>
                  <a:srgbClr val="1100FF"/>
                </a:solidFill>
              </a:rPr>
              <a:t>home. This detects</a:t>
            </a:r>
            <a:r>
              <a:rPr lang="en-US" sz="2400" b="1" i="1" dirty="0">
                <a:solidFill>
                  <a:srgbClr val="1100FF"/>
                </a:solidFill>
              </a:rPr>
              <a:t> heat </a:t>
            </a:r>
            <a:r>
              <a:rPr lang="en-US" sz="2400" b="1" i="1" dirty="0" smtClean="0">
                <a:solidFill>
                  <a:srgbClr val="1100FF"/>
                </a:solidFill>
              </a:rPr>
              <a:t>variance's </a:t>
            </a:r>
            <a:r>
              <a:rPr lang="en-US" sz="2400" b="1" i="1" dirty="0">
                <a:solidFill>
                  <a:srgbClr val="1100FF"/>
                </a:solidFill>
              </a:rPr>
              <a:t>that </a:t>
            </a:r>
            <a:r>
              <a:rPr lang="en-US" sz="2400" b="1" i="1" dirty="0" smtClean="0">
                <a:solidFill>
                  <a:srgbClr val="1100FF"/>
                </a:solidFill>
              </a:rPr>
              <a:t>show standing or running water, fire hazards, and </a:t>
            </a:r>
            <a:r>
              <a:rPr lang="en-US" sz="2400" b="1" i="1" dirty="0">
                <a:solidFill>
                  <a:srgbClr val="1100FF"/>
                </a:solidFill>
              </a:rPr>
              <a:t>possibly even mold</a:t>
            </a:r>
            <a:r>
              <a:rPr lang="en-US" sz="2400" b="1" i="1" dirty="0" smtClean="0">
                <a:solidFill>
                  <a:srgbClr val="1100FF"/>
                </a:solidFill>
              </a:rPr>
              <a:t>!!! </a:t>
            </a:r>
          </a:p>
          <a:p>
            <a:endParaRPr lang="en-US" sz="1600" b="1" i="1" dirty="0">
              <a:solidFill>
                <a:srgbClr val="1100FF"/>
              </a:solidFill>
            </a:endParaRPr>
          </a:p>
          <a:p>
            <a:endParaRPr lang="en-US" sz="1600" b="1" i="1" dirty="0" smtClean="0">
              <a:solidFill>
                <a:srgbClr val="1100FF"/>
              </a:solidFill>
            </a:endParaRPr>
          </a:p>
          <a:p>
            <a:endParaRPr lang="en-US" sz="1600" b="1" i="1" dirty="0">
              <a:solidFill>
                <a:srgbClr val="1100FF"/>
              </a:solidFill>
            </a:endParaRPr>
          </a:p>
          <a:p>
            <a:endParaRPr lang="en-US" sz="1600" b="1" i="1" dirty="0" smtClean="0">
              <a:solidFill>
                <a:srgbClr val="1100FF"/>
              </a:solidFill>
            </a:endParaRPr>
          </a:p>
          <a:p>
            <a:endParaRPr lang="en-US" sz="1600" b="1" i="1" dirty="0">
              <a:solidFill>
                <a:srgbClr val="1100FF"/>
              </a:solidFill>
            </a:endParaRPr>
          </a:p>
          <a:p>
            <a:r>
              <a:rPr lang="en-US" sz="1600" dirty="0"/>
              <a:t/>
            </a:r>
            <a:br>
              <a:rPr lang="en-US" sz="1600" dirty="0"/>
            </a:br>
            <a:endParaRPr lang="en-US" sz="1600" dirty="0">
              <a:effectLst/>
            </a:endParaRPr>
          </a:p>
        </p:txBody>
      </p:sp>
      <p:sp>
        <p:nvSpPr>
          <p:cNvPr id="2" name="Rectangle 1"/>
          <p:cNvSpPr/>
          <p:nvPr/>
        </p:nvSpPr>
        <p:spPr>
          <a:xfrm>
            <a:off x="228600" y="103257"/>
            <a:ext cx="3962400" cy="646331"/>
          </a:xfrm>
          <a:prstGeom prst="rect">
            <a:avLst/>
          </a:prstGeom>
        </p:spPr>
        <p:txBody>
          <a:bodyPr wrap="square">
            <a:spAutoFit/>
          </a:bodyPr>
          <a:lstStyle/>
          <a:p>
            <a:r>
              <a:rPr lang="en-US" sz="3600" b="1" dirty="0">
                <a:solidFill>
                  <a:schemeClr val="bg1"/>
                </a:solidFill>
                <a:cs typeface="Arial" panose="020B0604020202020204" pitchFamily="34" charset="0"/>
              </a:rPr>
              <a:t>DID YOU KNOW</a:t>
            </a:r>
            <a:r>
              <a:rPr lang="en-US" sz="3600" b="1" dirty="0" smtClean="0">
                <a:solidFill>
                  <a:schemeClr val="bg1"/>
                </a:solidFill>
                <a:cs typeface="Arial" panose="020B0604020202020204" pitchFamily="34" charset="0"/>
              </a:rPr>
              <a:t>...</a:t>
            </a:r>
            <a:endParaRPr lang="en-US" sz="3600" dirty="0">
              <a:solidFill>
                <a:schemeClr val="bg1"/>
              </a:solidFill>
              <a:effectLst/>
            </a:endParaRPr>
          </a:p>
        </p:txBody>
      </p:sp>
      <p:sp>
        <p:nvSpPr>
          <p:cNvPr id="3" name="Rectangle 2"/>
          <p:cNvSpPr/>
          <p:nvPr/>
        </p:nvSpPr>
        <p:spPr>
          <a:xfrm>
            <a:off x="2362200" y="6227883"/>
            <a:ext cx="3810000" cy="461665"/>
          </a:xfrm>
          <a:prstGeom prst="rect">
            <a:avLst/>
          </a:prstGeom>
        </p:spPr>
        <p:txBody>
          <a:bodyPr wrap="square">
            <a:spAutoFit/>
          </a:bodyPr>
          <a:lstStyle/>
          <a:p>
            <a:r>
              <a:rPr lang="en-US" sz="2400" b="1" dirty="0">
                <a:solidFill>
                  <a:srgbClr val="C00000"/>
                </a:solidFill>
              </a:rPr>
              <a:t>www.cloud9homewatch.net</a:t>
            </a:r>
          </a:p>
        </p:txBody>
      </p:sp>
    </p:spTree>
    <p:custDataLst>
      <p:tags r:id="rId1"/>
    </p:custDataLst>
    <p:extLst>
      <p:ext uri="{BB962C8B-B14F-4D97-AF65-F5344CB8AC3E}">
        <p14:creationId xmlns:p14="http://schemas.microsoft.com/office/powerpoint/2010/main" val="1632051814"/>
      </p:ext>
    </p:extLst>
  </p:cSld>
  <p:clrMapOvr>
    <a:masterClrMapping/>
  </p:clrMapOvr>
  <p:transition advTm="2275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fltVal val="0"/>
                                          </p:val>
                                        </p:tav>
                                        <p:tav tm="100000">
                                          <p:val>
                                            <p:strVal val="#ppt_w"/>
                                          </p:val>
                                        </p:tav>
                                      </p:tavLst>
                                    </p:anim>
                                    <p:anim calcmode="lin" valueType="num">
                                      <p:cBhvr>
                                        <p:cTn id="24" dur="1000" fill="hold"/>
                                        <p:tgtEl>
                                          <p:spTgt spid="3"/>
                                        </p:tgtEl>
                                        <p:attrNameLst>
                                          <p:attrName>ppt_h</p:attrName>
                                        </p:attrNameLst>
                                      </p:cBhvr>
                                      <p:tavLst>
                                        <p:tav tm="0">
                                          <p:val>
                                            <p:fltVal val="0"/>
                                          </p:val>
                                        </p:tav>
                                        <p:tav tm="100000">
                                          <p:val>
                                            <p:strVal val="#ppt_h"/>
                                          </p:val>
                                        </p:tav>
                                      </p:tavLst>
                                    </p:anim>
                                    <p:anim calcmode="lin" valueType="num">
                                      <p:cBhvr>
                                        <p:cTn id="25" dur="1000" fill="hold"/>
                                        <p:tgtEl>
                                          <p:spTgt spid="3"/>
                                        </p:tgtEl>
                                        <p:attrNameLst>
                                          <p:attrName>style.rotation</p:attrName>
                                        </p:attrNameLst>
                                      </p:cBhvr>
                                      <p:tavLst>
                                        <p:tav tm="0">
                                          <p:val>
                                            <p:fltVal val="90"/>
                                          </p:val>
                                        </p:tav>
                                        <p:tav tm="100000">
                                          <p:val>
                                            <p:fltVal val="0"/>
                                          </p:val>
                                        </p:tav>
                                      </p:tavLst>
                                    </p:anim>
                                    <p:animEffect transition="in" filter="fade">
                                      <p:cBhvr>
                                        <p:cTn id="2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22000" r="-22000"/>
          </a:stretch>
        </a:blipFill>
        <a:effectLst/>
      </p:bgPr>
    </p:bg>
    <p:spTree>
      <p:nvGrpSpPr>
        <p:cNvPr id="1" name=""/>
        <p:cNvGrpSpPr/>
        <p:nvPr/>
      </p:nvGrpSpPr>
      <p:grpSpPr>
        <a:xfrm>
          <a:off x="0" y="0"/>
          <a:ext cx="0" cy="0"/>
          <a:chOff x="0" y="0"/>
          <a:chExt cx="0" cy="0"/>
        </a:xfrm>
      </p:grpSpPr>
      <p:sp>
        <p:nvSpPr>
          <p:cNvPr id="9" name="Rectangle 8"/>
          <p:cNvSpPr/>
          <p:nvPr/>
        </p:nvSpPr>
        <p:spPr>
          <a:xfrm>
            <a:off x="104734" y="2590994"/>
            <a:ext cx="8963892" cy="1200329"/>
          </a:xfrm>
          <a:prstGeom prst="rect">
            <a:avLst/>
          </a:prstGeom>
        </p:spPr>
        <p:txBody>
          <a:bodyPr wrap="square">
            <a:spAutoFit/>
          </a:bodyPr>
          <a:lstStyle/>
          <a:p>
            <a:r>
              <a:rPr lang="en-US" b="1" dirty="0"/>
              <a:t>At Cloud </a:t>
            </a:r>
            <a:r>
              <a:rPr lang="en-US" b="1" dirty="0" smtClean="0"/>
              <a:t>9, </a:t>
            </a:r>
            <a:r>
              <a:rPr lang="en-US" b="1" dirty="0"/>
              <a:t>we take care to provide our customers high </a:t>
            </a:r>
            <a:r>
              <a:rPr lang="en-US" b="1" dirty="0" smtClean="0"/>
              <a:t>quality personalized services</a:t>
            </a:r>
            <a:r>
              <a:rPr lang="en-US" b="1" dirty="0"/>
              <a:t> for their unique needs. Please understand this is NOT </a:t>
            </a:r>
            <a:r>
              <a:rPr lang="en-US" b="1" dirty="0" smtClean="0"/>
              <a:t>your neighbor 'looking </a:t>
            </a:r>
            <a:r>
              <a:rPr lang="en-US" b="1" dirty="0"/>
              <a:t>in on your place'. This is a full time professional home watch company that uses cutting-edge technology and has over 30 years of combined property management experience. </a:t>
            </a:r>
            <a:endParaRPr lang="en-US" b="1" dirty="0">
              <a:effectLst/>
            </a:endParaRPr>
          </a:p>
        </p:txBody>
      </p:sp>
      <p:sp>
        <p:nvSpPr>
          <p:cNvPr id="10" name="Rectangle 9"/>
          <p:cNvSpPr/>
          <p:nvPr/>
        </p:nvSpPr>
        <p:spPr>
          <a:xfrm>
            <a:off x="70923" y="4062624"/>
            <a:ext cx="9031514" cy="2031325"/>
          </a:xfrm>
          <a:prstGeom prst="rect">
            <a:avLst/>
          </a:prstGeom>
        </p:spPr>
        <p:txBody>
          <a:bodyPr wrap="square">
            <a:spAutoFit/>
          </a:bodyPr>
          <a:lstStyle/>
          <a:p>
            <a:r>
              <a:rPr lang="en-US" b="1" dirty="0"/>
              <a:t>Our Home Watch Services ensure your home is kept safe while you're away. In addition to making sure  your home stays as secure as possible from water damage, we seek to identify potential problems before they become absolute tragedies. Second on our list of priorities is your home's security which is why we include visual exterior and interior examinations as part of our Standard Home Watch package. This is not limited to, ground level checks of all potential entry points including screens, side doors and garage keypads. In other words, we do not simply or blindly trust a green light on your security system alarm pad... </a:t>
            </a:r>
          </a:p>
        </p:txBody>
      </p:sp>
      <p:sp>
        <p:nvSpPr>
          <p:cNvPr id="11" name="TextBox 10"/>
          <p:cNvSpPr txBox="1"/>
          <p:nvPr/>
        </p:nvSpPr>
        <p:spPr>
          <a:xfrm>
            <a:off x="2667000" y="6189583"/>
            <a:ext cx="3205301" cy="400110"/>
          </a:xfrm>
          <a:prstGeom prst="rect">
            <a:avLst/>
          </a:prstGeom>
          <a:noFill/>
        </p:spPr>
        <p:txBody>
          <a:bodyPr wrap="none" rtlCol="0">
            <a:spAutoFit/>
          </a:bodyPr>
          <a:lstStyle/>
          <a:p>
            <a:r>
              <a:rPr lang="en-US" sz="2000" b="1" dirty="0" smtClean="0">
                <a:solidFill>
                  <a:srgbClr val="FF0000"/>
                </a:solidFill>
              </a:rPr>
              <a:t>www.cloud9homewatch.net</a:t>
            </a:r>
            <a:endParaRPr lang="en-US" sz="2000" b="1" dirty="0">
              <a:solidFill>
                <a:srgbClr val="FF0000"/>
              </a:solidFill>
            </a:endParaRPr>
          </a:p>
        </p:txBody>
      </p:sp>
      <p:sp>
        <p:nvSpPr>
          <p:cNvPr id="2" name="Rectangle 1"/>
          <p:cNvSpPr/>
          <p:nvPr/>
        </p:nvSpPr>
        <p:spPr>
          <a:xfrm>
            <a:off x="145473" y="152400"/>
            <a:ext cx="8915400" cy="2308324"/>
          </a:xfrm>
          <a:prstGeom prst="rect">
            <a:avLst/>
          </a:prstGeom>
        </p:spPr>
        <p:txBody>
          <a:bodyPr wrap="square">
            <a:spAutoFit/>
          </a:bodyPr>
          <a:lstStyle/>
          <a:p>
            <a:r>
              <a:rPr lang="en-US" b="1" dirty="0"/>
              <a:t>We are a </a:t>
            </a:r>
            <a:r>
              <a:rPr lang="en-US" b="1" dirty="0" smtClean="0"/>
              <a:t>professional </a:t>
            </a:r>
            <a:r>
              <a:rPr lang="en-US" b="1" dirty="0"/>
              <a:t>Home Watch </a:t>
            </a:r>
            <a:r>
              <a:rPr lang="en-US" b="1" i="1" u="sng" dirty="0" smtClean="0"/>
              <a:t>and</a:t>
            </a:r>
            <a:r>
              <a:rPr lang="en-US" b="1" dirty="0" smtClean="0"/>
              <a:t> Thermal Imaging company </a:t>
            </a:r>
            <a:r>
              <a:rPr lang="en-US" b="1" dirty="0"/>
              <a:t>dedicated to assisting our clients that have second homes here in Southwest Florida. We reduce the risk to your home while you're away and give you peace of mind knowing that your home is being monitored on a regular basis. Our many years in property management help us to provide a 5 Star Level of Service to you, the home owner. We continuously provide the highest quality service in all that we do and update our knowledge base along with new technology so that we can provide our clients with solutions to their questions and concerns. Our goal is to deliver professional and prompt services along with complete client satisfaction.</a:t>
            </a:r>
            <a:endParaRPr lang="en-US" dirty="0"/>
          </a:p>
        </p:txBody>
      </p:sp>
    </p:spTree>
    <p:custDataLst>
      <p:tags r:id="rId1"/>
    </p:custDataLst>
    <p:extLst>
      <p:ext uri="{BB962C8B-B14F-4D97-AF65-F5344CB8AC3E}">
        <p14:creationId xmlns:p14="http://schemas.microsoft.com/office/powerpoint/2010/main" val="2174259612"/>
      </p:ext>
    </p:extLst>
  </p:cSld>
  <p:clrMapOvr>
    <a:masterClrMapping/>
  </p:clrMapOvr>
  <p:transition advTm="6506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2000"/>
                                        <p:tgtEl>
                                          <p:spTgt spid="11"/>
                                        </p:tgtEl>
                                      </p:cBhvr>
                                    </p:animEffect>
                                    <p:anim calcmode="lin" valueType="num">
                                      <p:cBhvr>
                                        <p:cTn id="22" dur="2000" fill="hold"/>
                                        <p:tgtEl>
                                          <p:spTgt spid="11"/>
                                        </p:tgtEl>
                                        <p:attrNameLst>
                                          <p:attrName>ppt_w</p:attrName>
                                        </p:attrNameLst>
                                      </p:cBhvr>
                                      <p:tavLst>
                                        <p:tav tm="0" fmla="#ppt_w*sin(2.5*pi*$)">
                                          <p:val>
                                            <p:fltVal val="0"/>
                                          </p:val>
                                        </p:tav>
                                        <p:tav tm="100000">
                                          <p:val>
                                            <p:fltVal val="1"/>
                                          </p:val>
                                        </p:tav>
                                      </p:tavLst>
                                    </p:anim>
                                    <p:anim calcmode="lin" valueType="num">
                                      <p:cBhvr>
                                        <p:cTn id="23"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22000" r="-22000"/>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904225174"/>
              </p:ext>
            </p:extLst>
          </p:nvPr>
        </p:nvGraphicFramePr>
        <p:xfrm>
          <a:off x="152400" y="152400"/>
          <a:ext cx="8839200" cy="6008256"/>
        </p:xfrm>
        <a:graphic>
          <a:graphicData uri="http://schemas.openxmlformats.org/drawingml/2006/table">
            <a:tbl>
              <a:tblPr/>
              <a:tblGrid>
                <a:gridCol w="4419600"/>
                <a:gridCol w="4419600"/>
              </a:tblGrid>
              <a:tr h="5867400">
                <a:tc>
                  <a:txBody>
                    <a:bodyPr/>
                    <a:lstStyle/>
                    <a:p>
                      <a:pPr algn="l"/>
                      <a:r>
                        <a:rPr lang="en-US" sz="2000" b="1" i="0" u="sng" strike="noStrike" dirty="0">
                          <a:solidFill>
                            <a:srgbClr val="C00000"/>
                          </a:solidFill>
                          <a:effectLst/>
                          <a:latin typeface="+mn-lt"/>
                        </a:rPr>
                        <a:t>Home Watch Outside </a:t>
                      </a:r>
                      <a:r>
                        <a:rPr lang="en-US" sz="2000" b="1" i="0" u="sng" strike="noStrike" dirty="0" smtClean="0">
                          <a:solidFill>
                            <a:srgbClr val="C00000"/>
                          </a:solidFill>
                          <a:effectLst/>
                          <a:latin typeface="+mn-lt"/>
                        </a:rPr>
                        <a:t>Service</a:t>
                      </a:r>
                    </a:p>
                    <a:p>
                      <a:pPr algn="l"/>
                      <a:endParaRPr lang="en-US" sz="2200" b="0" i="0" u="none" strike="noStrike" dirty="0">
                        <a:solidFill>
                          <a:srgbClr val="4D2D03"/>
                        </a:solidFill>
                        <a:effectLst/>
                        <a:latin typeface="+mn-lt"/>
                      </a:endParaRPr>
                    </a:p>
                    <a:p>
                      <a:pPr algn="l">
                        <a:buFont typeface="Arial" panose="020B0604020202020204" pitchFamily="34" charset="0"/>
                        <a:buChar char="•"/>
                      </a:pPr>
                      <a:r>
                        <a:rPr lang="en-US" sz="2200" b="0" dirty="0" smtClean="0">
                          <a:effectLst/>
                          <a:latin typeface="+mn-lt"/>
                        </a:rPr>
                        <a:t>Remove </a:t>
                      </a:r>
                      <a:r>
                        <a:rPr lang="en-US" sz="2200" b="0" dirty="0">
                          <a:effectLst/>
                          <a:latin typeface="+mn-lt"/>
                        </a:rPr>
                        <a:t>solicitations, newspapers, phonebooks and flyers</a:t>
                      </a:r>
                    </a:p>
                    <a:p>
                      <a:pPr algn="l">
                        <a:buFont typeface="Arial" panose="020B0604020202020204" pitchFamily="34" charset="0"/>
                        <a:buChar char="•"/>
                      </a:pPr>
                      <a:r>
                        <a:rPr lang="en-US" sz="2200" b="0" dirty="0">
                          <a:effectLst/>
                          <a:latin typeface="+mn-lt"/>
                        </a:rPr>
                        <a:t>Walk perimeter of home</a:t>
                      </a:r>
                    </a:p>
                    <a:p>
                      <a:pPr algn="l">
                        <a:buFont typeface="Arial" panose="020B0604020202020204" pitchFamily="34" charset="0"/>
                        <a:buChar char="•"/>
                      </a:pPr>
                      <a:r>
                        <a:rPr lang="en-US" sz="2200" b="0" dirty="0">
                          <a:effectLst/>
                          <a:latin typeface="+mn-lt"/>
                        </a:rPr>
                        <a:t>Check all doors and windows for weather damage and vandalism.</a:t>
                      </a:r>
                    </a:p>
                    <a:p>
                      <a:pPr algn="l">
                        <a:buFont typeface="Arial" panose="020B0604020202020204" pitchFamily="34" charset="0"/>
                        <a:buChar char="•"/>
                      </a:pPr>
                      <a:r>
                        <a:rPr lang="en-US" sz="2200" b="0" dirty="0">
                          <a:effectLst/>
                          <a:latin typeface="+mn-lt"/>
                        </a:rPr>
                        <a:t>Visually inspect landscaping</a:t>
                      </a:r>
                    </a:p>
                    <a:p>
                      <a:pPr algn="l">
                        <a:buFont typeface="Arial" panose="020B0604020202020204" pitchFamily="34" charset="0"/>
                        <a:buChar char="•"/>
                      </a:pPr>
                      <a:r>
                        <a:rPr lang="en-US" sz="2200" b="0" dirty="0">
                          <a:effectLst/>
                          <a:latin typeface="+mn-lt"/>
                        </a:rPr>
                        <a:t>Visually inspect pool and spa</a:t>
                      </a:r>
                    </a:p>
                    <a:p>
                      <a:pPr algn="l">
                        <a:buFont typeface="Arial" panose="020B0604020202020204" pitchFamily="34" charset="0"/>
                        <a:buChar char="•"/>
                      </a:pPr>
                      <a:r>
                        <a:rPr lang="en-US" sz="2200" b="0" dirty="0">
                          <a:effectLst/>
                          <a:latin typeface="+mn-lt"/>
                        </a:rPr>
                        <a:t>Check for pests</a:t>
                      </a:r>
                    </a:p>
                    <a:p>
                      <a:pPr algn="l">
                        <a:buFont typeface="Arial" panose="020B0604020202020204" pitchFamily="34" charset="0"/>
                        <a:buChar char="•"/>
                      </a:pPr>
                      <a:r>
                        <a:rPr lang="en-US" sz="2200" b="0" dirty="0">
                          <a:effectLst/>
                          <a:latin typeface="+mn-lt"/>
                        </a:rPr>
                        <a:t>Check and replace any burned out patio/porch lights</a:t>
                      </a:r>
                    </a:p>
                    <a:p>
                      <a:pPr algn="l">
                        <a:buFont typeface="Arial" panose="020B0604020202020204" pitchFamily="34" charset="0"/>
                        <a:buChar char="•"/>
                      </a:pPr>
                      <a:r>
                        <a:rPr lang="en-US" sz="2200" b="0" dirty="0">
                          <a:effectLst/>
                          <a:latin typeface="+mn-lt"/>
                        </a:rPr>
                        <a:t>Verify A/C condensation lines are draining</a:t>
                      </a:r>
                    </a:p>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a:effectLst/>
                          <a:latin typeface="+mn-lt"/>
                        </a:rPr>
                        <a:t>             </a:t>
                      </a:r>
                      <a:endParaRPr lang="en-US" sz="2200" b="1" dirty="0" smtClean="0">
                        <a:effectLst/>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solidFill>
                          <a:srgbClr val="FF0000"/>
                        </a:solidFill>
                        <a:effectLst/>
                        <a:latin typeface="+mn-lt"/>
                      </a:endParaRPr>
                    </a:p>
                    <a:p>
                      <a:pPr algn="l"/>
                      <a:endParaRPr lang="en-US" sz="2000" b="0" dirty="0">
                        <a:effectLst/>
                        <a:latin typeface="+mn-lt"/>
                      </a:endParaRPr>
                    </a:p>
                  </a:txBody>
                  <a:tcPr marL="64657" marR="64657" marT="32328" marB="32328">
                    <a:lnL>
                      <a:noFill/>
                    </a:lnL>
                    <a:lnR>
                      <a:noFill/>
                    </a:lnR>
                    <a:lnT>
                      <a:noFill/>
                    </a:lnT>
                    <a:lnB>
                      <a:noFill/>
                    </a:lnB>
                  </a:tcPr>
                </a:tc>
                <a:tc>
                  <a:txBody>
                    <a:bodyPr/>
                    <a:lstStyle/>
                    <a:p>
                      <a:pPr algn="l"/>
                      <a:r>
                        <a:rPr lang="en-US" sz="2000" b="1" i="0" u="sng" strike="noStrike" dirty="0">
                          <a:solidFill>
                            <a:srgbClr val="C00000"/>
                          </a:solidFill>
                          <a:effectLst/>
                          <a:latin typeface="+mn-lt"/>
                        </a:rPr>
                        <a:t>Home Watch Whole Home </a:t>
                      </a:r>
                      <a:r>
                        <a:rPr lang="en-US" sz="2000" b="1" i="0" u="sng" strike="noStrike" dirty="0" smtClean="0">
                          <a:solidFill>
                            <a:srgbClr val="C00000"/>
                          </a:solidFill>
                          <a:effectLst/>
                          <a:latin typeface="+mn-lt"/>
                        </a:rPr>
                        <a:t>Service</a:t>
                      </a:r>
                    </a:p>
                    <a:p>
                      <a:pPr algn="l"/>
                      <a:endParaRPr lang="en-US" sz="2000" b="0" i="0" u="none" strike="noStrike" dirty="0">
                        <a:solidFill>
                          <a:srgbClr val="4D2D03"/>
                        </a:solidFill>
                        <a:effectLst/>
                        <a:latin typeface="+mn-lt"/>
                      </a:endParaRPr>
                    </a:p>
                    <a:p>
                      <a:pPr algn="l"/>
                      <a:r>
                        <a:rPr lang="en-US" sz="2000" i="0" dirty="0">
                          <a:effectLst/>
                          <a:latin typeface="+mn-lt"/>
                        </a:rPr>
                        <a:t> </a:t>
                      </a:r>
                      <a:r>
                        <a:rPr lang="en-US" sz="2200" i="0" dirty="0">
                          <a:effectLst/>
                          <a:latin typeface="+mn-lt"/>
                        </a:rPr>
                        <a:t>Includes all items listed in the Home </a:t>
                      </a:r>
                      <a:r>
                        <a:rPr lang="en-US" sz="2200" i="0" dirty="0" smtClean="0">
                          <a:effectLst/>
                          <a:latin typeface="+mn-lt"/>
                        </a:rPr>
                        <a:t>Watch </a:t>
                      </a:r>
                      <a:r>
                        <a:rPr lang="en-US" sz="2200" i="0" dirty="0">
                          <a:effectLst/>
                          <a:latin typeface="+mn-lt"/>
                        </a:rPr>
                        <a:t>Outside Service plus the following</a:t>
                      </a:r>
                      <a:r>
                        <a:rPr lang="en-US" sz="2200" i="0" dirty="0" smtClean="0">
                          <a:effectLst/>
                          <a:latin typeface="+mn-lt"/>
                        </a:rPr>
                        <a:t>:</a:t>
                      </a:r>
                    </a:p>
                    <a:p>
                      <a:pPr algn="l"/>
                      <a:endParaRPr lang="en-US" sz="2200" i="0" dirty="0">
                        <a:effectLst/>
                        <a:latin typeface="+mn-lt"/>
                      </a:endParaRPr>
                    </a:p>
                    <a:p>
                      <a:pPr algn="l">
                        <a:buFont typeface="Arial" panose="020B0604020202020204" pitchFamily="34" charset="0"/>
                        <a:buChar char="•"/>
                      </a:pPr>
                      <a:r>
                        <a:rPr lang="en-US" sz="2200" b="0" dirty="0" smtClean="0">
                          <a:effectLst/>
                          <a:latin typeface="+mn-lt"/>
                        </a:rPr>
                        <a:t>Turn </a:t>
                      </a:r>
                      <a:r>
                        <a:rPr lang="en-US" sz="2200" b="0" dirty="0">
                          <a:effectLst/>
                          <a:latin typeface="+mn-lt"/>
                        </a:rPr>
                        <a:t>on each faucet</a:t>
                      </a:r>
                    </a:p>
                    <a:p>
                      <a:pPr algn="l">
                        <a:buFont typeface="Arial" panose="020B0604020202020204" pitchFamily="34" charset="0"/>
                        <a:buChar char="•"/>
                      </a:pPr>
                      <a:r>
                        <a:rPr lang="en-US" sz="2200" b="0" dirty="0">
                          <a:effectLst/>
                          <a:latin typeface="+mn-lt"/>
                        </a:rPr>
                        <a:t>Check for leaks under the sinks</a:t>
                      </a:r>
                    </a:p>
                    <a:p>
                      <a:pPr algn="l">
                        <a:buFont typeface="Arial" panose="020B0604020202020204" pitchFamily="34" charset="0"/>
                        <a:buChar char="•"/>
                      </a:pPr>
                      <a:r>
                        <a:rPr lang="en-US" sz="2200" b="0" dirty="0">
                          <a:effectLst/>
                          <a:latin typeface="+mn-lt"/>
                        </a:rPr>
                        <a:t>Check for interior moisture damage</a:t>
                      </a:r>
                    </a:p>
                    <a:p>
                      <a:pPr algn="l">
                        <a:buFont typeface="Arial" panose="020B0604020202020204" pitchFamily="34" charset="0"/>
                        <a:buChar char="•"/>
                      </a:pPr>
                      <a:r>
                        <a:rPr lang="en-US" sz="2200" b="0" dirty="0">
                          <a:effectLst/>
                          <a:latin typeface="+mn-lt"/>
                        </a:rPr>
                        <a:t>Check refrigerator and freezer operations</a:t>
                      </a:r>
                    </a:p>
                    <a:p>
                      <a:pPr algn="l">
                        <a:buFont typeface="Arial" panose="020B0604020202020204" pitchFamily="34" charset="0"/>
                        <a:buChar char="•"/>
                      </a:pPr>
                      <a:r>
                        <a:rPr lang="en-US" sz="2200" b="0" dirty="0">
                          <a:effectLst/>
                          <a:latin typeface="+mn-lt"/>
                        </a:rPr>
                        <a:t>Check for pest infestation</a:t>
                      </a:r>
                    </a:p>
                    <a:p>
                      <a:pPr algn="l">
                        <a:buFont typeface="Arial" panose="020B0604020202020204" pitchFamily="34" charset="0"/>
                        <a:buChar char="•"/>
                      </a:pPr>
                      <a:r>
                        <a:rPr lang="en-US" sz="2200" b="0" dirty="0">
                          <a:effectLst/>
                          <a:latin typeface="+mn-lt"/>
                        </a:rPr>
                        <a:t>Run kitchen sink disposal</a:t>
                      </a:r>
                    </a:p>
                    <a:p>
                      <a:pPr algn="l">
                        <a:buFont typeface="Arial" panose="020B0604020202020204" pitchFamily="34" charset="0"/>
                        <a:buChar char="•"/>
                      </a:pPr>
                      <a:r>
                        <a:rPr lang="en-US" sz="2200" b="0" dirty="0">
                          <a:effectLst/>
                          <a:latin typeface="+mn-lt"/>
                        </a:rPr>
                        <a:t>Run dishwasher briefly</a:t>
                      </a:r>
                    </a:p>
                    <a:p>
                      <a:pPr algn="l">
                        <a:buFont typeface="Arial" panose="020B0604020202020204" pitchFamily="34" charset="0"/>
                        <a:buChar char="•"/>
                      </a:pPr>
                      <a:r>
                        <a:rPr lang="en-US" sz="2200" b="0" dirty="0">
                          <a:effectLst/>
                          <a:latin typeface="+mn-lt"/>
                        </a:rPr>
                        <a:t>Check water heater for leaks</a:t>
                      </a:r>
                    </a:p>
                    <a:p>
                      <a:pPr algn="l">
                        <a:buFont typeface="Arial" panose="020B0604020202020204" pitchFamily="34" charset="0"/>
                        <a:buChar char="•"/>
                      </a:pPr>
                      <a:r>
                        <a:rPr lang="en-US" sz="2200" b="0" dirty="0">
                          <a:effectLst/>
                          <a:latin typeface="+mn-lt"/>
                        </a:rPr>
                        <a:t>S</a:t>
                      </a:r>
                      <a:r>
                        <a:rPr lang="en-US" sz="2200" b="0" dirty="0" smtClean="0">
                          <a:effectLst/>
                          <a:latin typeface="+mn-lt"/>
                        </a:rPr>
                        <a:t>tart </a:t>
                      </a:r>
                      <a:r>
                        <a:rPr lang="en-US" sz="2200" b="0" dirty="0">
                          <a:effectLst/>
                          <a:latin typeface="+mn-lt"/>
                        </a:rPr>
                        <a:t>car in </a:t>
                      </a:r>
                      <a:r>
                        <a:rPr lang="en-US" sz="2200" b="0" dirty="0" smtClean="0">
                          <a:effectLst/>
                          <a:latin typeface="+mn-lt"/>
                        </a:rPr>
                        <a:t>garage</a:t>
                      </a:r>
                    </a:p>
                    <a:p>
                      <a:pPr algn="l">
                        <a:buFont typeface="Arial" panose="020B0604020202020204" pitchFamily="34" charset="0"/>
                        <a:buChar char="•"/>
                      </a:pPr>
                      <a:r>
                        <a:rPr lang="en-US" sz="2200" b="0" dirty="0" smtClean="0">
                          <a:effectLst/>
                          <a:latin typeface="+mn-lt"/>
                        </a:rPr>
                        <a:t>Flush all toilets</a:t>
                      </a:r>
                    </a:p>
                    <a:p>
                      <a:pPr algn="l"/>
                      <a:r>
                        <a:rPr lang="en-US" sz="2000" b="1" dirty="0">
                          <a:effectLst/>
                          <a:latin typeface="+mn-lt"/>
                        </a:rPr>
                        <a:t>             </a:t>
                      </a:r>
                      <a:endParaRPr lang="en-US" sz="2000" b="0" dirty="0">
                        <a:effectLst/>
                        <a:latin typeface="+mn-lt"/>
                      </a:endParaRPr>
                    </a:p>
                  </a:txBody>
                  <a:tcPr marL="64657" marR="64657" marT="32328" marB="32328">
                    <a:lnL>
                      <a:noFill/>
                    </a:lnL>
                    <a:lnR>
                      <a:noFill/>
                    </a:lnR>
                    <a:lnT>
                      <a:noFill/>
                    </a:lnT>
                    <a:lnB>
                      <a:noFill/>
                    </a:lnB>
                  </a:tcPr>
                </a:tc>
              </a:tr>
            </a:tbl>
          </a:graphicData>
        </a:graphic>
      </p:graphicFrame>
      <p:sp>
        <p:nvSpPr>
          <p:cNvPr id="2" name="TextBox 1"/>
          <p:cNvSpPr txBox="1"/>
          <p:nvPr/>
        </p:nvSpPr>
        <p:spPr>
          <a:xfrm>
            <a:off x="1981200" y="6019800"/>
            <a:ext cx="5181600" cy="646331"/>
          </a:xfrm>
          <a:prstGeom prst="rect">
            <a:avLst/>
          </a:prstGeom>
          <a:noFill/>
        </p:spPr>
        <p:txBody>
          <a:bodyPr wrap="square" rtlCol="0">
            <a:spAutoFit/>
          </a:bodyPr>
          <a:lstStyle/>
          <a:p>
            <a:r>
              <a:rPr lang="en-US" b="1" dirty="0" smtClean="0">
                <a:solidFill>
                  <a:srgbClr val="C00000"/>
                </a:solidFill>
              </a:rPr>
              <a:t>Additional Services Can Be Found On Our Website</a:t>
            </a:r>
          </a:p>
          <a:p>
            <a:r>
              <a:rPr lang="en-US" b="1" dirty="0" smtClean="0">
                <a:solidFill>
                  <a:srgbClr val="C00000"/>
                </a:solidFill>
              </a:rPr>
              <a:t>                    www.cloud9homewatch.net</a:t>
            </a:r>
            <a:endParaRPr lang="en-US" b="1" dirty="0">
              <a:solidFill>
                <a:srgbClr val="C00000"/>
              </a:solidFill>
            </a:endParaRPr>
          </a:p>
        </p:txBody>
      </p:sp>
    </p:spTree>
    <p:custDataLst>
      <p:tags r:id="rId1"/>
    </p:custDataLst>
    <p:extLst>
      <p:ext uri="{BB962C8B-B14F-4D97-AF65-F5344CB8AC3E}">
        <p14:creationId xmlns:p14="http://schemas.microsoft.com/office/powerpoint/2010/main" val="1225704761"/>
      </p:ext>
    </p:extLst>
  </p:cSld>
  <p:clrMapOvr>
    <a:masterClrMapping/>
  </p:clrMapOvr>
  <p:transition advTm="1815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22000" r="-2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0" y="76200"/>
            <a:ext cx="2413000" cy="1524000"/>
          </a:xfrm>
          <a:prstGeom prst="rect">
            <a:avLst/>
          </a:prstGeom>
        </p:spPr>
      </p:pic>
      <p:sp>
        <p:nvSpPr>
          <p:cNvPr id="4" name="Rectangle 3"/>
          <p:cNvSpPr/>
          <p:nvPr/>
        </p:nvSpPr>
        <p:spPr>
          <a:xfrm>
            <a:off x="2489200" y="422702"/>
            <a:ext cx="6578600" cy="954107"/>
          </a:xfrm>
          <a:prstGeom prst="rect">
            <a:avLst/>
          </a:prstGeom>
        </p:spPr>
        <p:txBody>
          <a:bodyPr wrap="square">
            <a:spAutoFit/>
          </a:bodyPr>
          <a:lstStyle/>
          <a:p>
            <a:r>
              <a:rPr lang="en-US" sz="1400" b="1" dirty="0">
                <a:solidFill>
                  <a:schemeClr val="bg1"/>
                </a:solidFill>
              </a:rPr>
              <a:t>Our </a:t>
            </a:r>
            <a:r>
              <a:rPr lang="en-US" sz="1400" b="1" dirty="0" smtClean="0">
                <a:solidFill>
                  <a:schemeClr val="bg1"/>
                </a:solidFill>
              </a:rPr>
              <a:t>Home Lock-Up Services </a:t>
            </a:r>
            <a:r>
              <a:rPr lang="en-US" sz="1400" b="1" dirty="0">
                <a:solidFill>
                  <a:schemeClr val="bg1"/>
                </a:solidFill>
              </a:rPr>
              <a:t>lets you leave your home knowing that it will be locked up and ready for the long summer.  This service not only makes sure you home is secure but can lower utility bills and help prevent </a:t>
            </a:r>
            <a:r>
              <a:rPr lang="en-US" sz="1400" b="1" dirty="0" smtClean="0">
                <a:solidFill>
                  <a:schemeClr val="bg1"/>
                </a:solidFill>
              </a:rPr>
              <a:t>future </a:t>
            </a:r>
            <a:r>
              <a:rPr lang="en-US" sz="1400" b="1" dirty="0">
                <a:solidFill>
                  <a:schemeClr val="bg1"/>
                </a:solidFill>
              </a:rPr>
              <a:t>issues.  Take a look everything our Home Lock-Up Service offers.</a:t>
            </a:r>
            <a:r>
              <a:rPr lang="en-US" sz="1400" dirty="0">
                <a:solidFill>
                  <a:schemeClr val="bg1"/>
                </a:solidFill>
              </a:rPr>
              <a:t>  </a:t>
            </a:r>
          </a:p>
        </p:txBody>
      </p:sp>
      <p:sp>
        <p:nvSpPr>
          <p:cNvPr id="5" name="Rectangle 4"/>
          <p:cNvSpPr/>
          <p:nvPr/>
        </p:nvSpPr>
        <p:spPr>
          <a:xfrm>
            <a:off x="250624" y="1402209"/>
            <a:ext cx="8534400" cy="5001369"/>
          </a:xfrm>
          <a:prstGeom prst="rect">
            <a:avLst/>
          </a:prstGeom>
        </p:spPr>
        <p:txBody>
          <a:bodyPr wrap="square">
            <a:spAutoFit/>
          </a:bodyPr>
          <a:lstStyle/>
          <a:p>
            <a:r>
              <a:rPr lang="en-US" sz="1400" b="1" dirty="0">
                <a:solidFill>
                  <a:schemeClr val="bg1"/>
                </a:solidFill>
              </a:rPr>
              <a:t>In a hurry and don't have time to prepare your home for the summer?  </a:t>
            </a:r>
            <a:r>
              <a:rPr lang="en-US" sz="1400" b="1" dirty="0" smtClean="0">
                <a:solidFill>
                  <a:schemeClr val="bg1"/>
                </a:solidFill>
              </a:rPr>
              <a:t>Cloud 9 Home Watch </a:t>
            </a:r>
            <a:r>
              <a:rPr lang="en-US" sz="1400" b="1" dirty="0">
                <a:solidFill>
                  <a:schemeClr val="bg1"/>
                </a:solidFill>
              </a:rPr>
              <a:t>offers a Home Lock-Up Service to prepare your home for you. </a:t>
            </a:r>
            <a:r>
              <a:rPr lang="en-US" sz="1400" b="1" dirty="0" smtClean="0">
                <a:solidFill>
                  <a:schemeClr val="bg1"/>
                </a:solidFill>
              </a:rPr>
              <a:t>Our </a:t>
            </a:r>
            <a:r>
              <a:rPr lang="en-US" sz="1400" b="1" dirty="0">
                <a:solidFill>
                  <a:schemeClr val="bg1"/>
                </a:solidFill>
              </a:rPr>
              <a:t>lockup service includes</a:t>
            </a:r>
            <a:r>
              <a:rPr lang="en-US" sz="1400" b="1" dirty="0" smtClean="0">
                <a:solidFill>
                  <a:schemeClr val="bg1"/>
                </a:solidFill>
              </a:rPr>
              <a:t>:</a:t>
            </a:r>
          </a:p>
          <a:p>
            <a:endParaRPr lang="en-US" sz="1100" dirty="0">
              <a:solidFill>
                <a:schemeClr val="bg1"/>
              </a:solidFill>
            </a:endParaRPr>
          </a:p>
          <a:p>
            <a:pPr algn="ctr">
              <a:buFont typeface="Arial" panose="020B0604020202020204" pitchFamily="34" charset="0"/>
              <a:buChar char="•"/>
            </a:pPr>
            <a:r>
              <a:rPr lang="en-US" sz="1400" b="1" dirty="0">
                <a:solidFill>
                  <a:srgbClr val="C00000"/>
                </a:solidFill>
              </a:rPr>
              <a:t>Locking all windows and putting individual locks on each window</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Verifying all doors are locked</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Verify that the dryer vent is closed</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Adjust A/C system </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Turn off gas </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Turn off water heater</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Turn off water softener</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Turn off ice maker</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Adjust Refrigerator and Freezer temperatures</a:t>
            </a:r>
            <a:endParaRPr lang="en-US" sz="1400" dirty="0">
              <a:solidFill>
                <a:srgbClr val="C00000"/>
              </a:solidFill>
            </a:endParaRPr>
          </a:p>
          <a:p>
            <a:pPr algn="ctr">
              <a:buFont typeface="Arial" panose="020B0604020202020204" pitchFamily="34" charset="0"/>
              <a:buChar char="•"/>
            </a:pPr>
            <a:r>
              <a:rPr lang="en-US" sz="1400" b="1" dirty="0" smtClean="0">
                <a:solidFill>
                  <a:srgbClr val="C00000"/>
                </a:solidFill>
              </a:rPr>
              <a:t>Open </a:t>
            </a:r>
            <a:r>
              <a:rPr lang="en-US" sz="1400" b="1" dirty="0">
                <a:solidFill>
                  <a:srgbClr val="C00000"/>
                </a:solidFill>
              </a:rPr>
              <a:t>lid to washing machine</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Remove batteries from remote controls</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Close all sink and tub drain stoppers</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Close all blinds</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Unplug electronics</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Open all interior doors for airflow</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Place photo cell receptacles in porch and coach lights</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Manually lock garage door</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Turn off water to home if an individual valve is available which will not shut water off to the yard</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Open dishwasher door for airflow</a:t>
            </a:r>
            <a:endParaRPr lang="en-US" sz="1400" dirty="0">
              <a:solidFill>
                <a:srgbClr val="C00000"/>
              </a:solidFill>
            </a:endParaRPr>
          </a:p>
          <a:p>
            <a:pPr algn="ctr">
              <a:buFont typeface="Arial" panose="020B0604020202020204" pitchFamily="34" charset="0"/>
              <a:buChar char="•"/>
            </a:pPr>
            <a:r>
              <a:rPr lang="en-US" sz="1400" b="1" dirty="0">
                <a:solidFill>
                  <a:srgbClr val="C00000"/>
                </a:solidFill>
              </a:rPr>
              <a:t>Place cedar planks in closets that have clothes</a:t>
            </a:r>
            <a:endParaRPr lang="en-US" sz="1400" dirty="0">
              <a:solidFill>
                <a:srgbClr val="C00000"/>
              </a:solidFill>
            </a:endParaRPr>
          </a:p>
        </p:txBody>
      </p:sp>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6760" y="4729562"/>
            <a:ext cx="557120" cy="611429"/>
          </a:xfrm>
          <a:prstGeom prst="rect">
            <a:avLst/>
          </a:prstGeom>
        </p:spPr>
      </p:pic>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71814" y="2802560"/>
            <a:ext cx="673976" cy="643280"/>
          </a:xfrm>
          <a:prstGeom prst="rect">
            <a:avLst/>
          </a:prstGeom>
        </p:spPr>
      </p:pic>
      <p:pic>
        <p:nvPicPr>
          <p:cNvPr id="23" name="Picture 2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4338" y="3316739"/>
            <a:ext cx="764438" cy="900684"/>
          </a:xfrm>
          <a:prstGeom prst="rect">
            <a:avLst/>
          </a:prstGeom>
        </p:spPr>
      </p:pic>
      <p:pic>
        <p:nvPicPr>
          <p:cNvPr id="24" name="Picture 2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5800" y="5933962"/>
            <a:ext cx="796442" cy="877824"/>
          </a:xfrm>
          <a:prstGeom prst="rect">
            <a:avLst/>
          </a:prstGeom>
        </p:spPr>
      </p:pic>
      <p:pic>
        <p:nvPicPr>
          <p:cNvPr id="25" name="Picture 2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43800" y="2432070"/>
            <a:ext cx="1132114" cy="937478"/>
          </a:xfrm>
          <a:prstGeom prst="rect">
            <a:avLst/>
          </a:prstGeom>
        </p:spPr>
      </p:pic>
      <p:pic>
        <p:nvPicPr>
          <p:cNvPr id="26" name="Picture 2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74417" y="3419088"/>
            <a:ext cx="701497" cy="830992"/>
          </a:xfrm>
          <a:prstGeom prst="rect">
            <a:avLst/>
          </a:prstGeom>
        </p:spPr>
      </p:pic>
      <p:pic>
        <p:nvPicPr>
          <p:cNvPr id="27" name="Picture 2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660106" y="4565122"/>
            <a:ext cx="711669" cy="1008961"/>
          </a:xfrm>
          <a:prstGeom prst="rect">
            <a:avLst/>
          </a:prstGeom>
        </p:spPr>
      </p:pic>
      <p:pic>
        <p:nvPicPr>
          <p:cNvPr id="28" name="Picture 2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2600" y="3562890"/>
            <a:ext cx="838200" cy="838200"/>
          </a:xfrm>
          <a:prstGeom prst="rect">
            <a:avLst/>
          </a:prstGeom>
        </p:spPr>
      </p:pic>
      <p:pic>
        <p:nvPicPr>
          <p:cNvPr id="29" name="Picture 2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88143" y="4591412"/>
            <a:ext cx="1109663" cy="887730"/>
          </a:xfrm>
          <a:prstGeom prst="rect">
            <a:avLst/>
          </a:prstGeom>
        </p:spPr>
      </p:pic>
      <p:pic>
        <p:nvPicPr>
          <p:cNvPr id="33" name="Picture 3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488082" y="3206945"/>
            <a:ext cx="1055718" cy="1134786"/>
          </a:xfrm>
          <a:prstGeom prst="rect">
            <a:avLst/>
          </a:prstGeom>
        </p:spPr>
      </p:pic>
      <p:pic>
        <p:nvPicPr>
          <p:cNvPr id="34" name="Picture 33"/>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751372" y="4676214"/>
            <a:ext cx="1147585" cy="832104"/>
          </a:xfrm>
          <a:prstGeom prst="rect">
            <a:avLst/>
          </a:prstGeom>
        </p:spPr>
      </p:pic>
    </p:spTree>
    <p:custDataLst>
      <p:tags r:id="rId1"/>
    </p:custDataLst>
    <p:extLst>
      <p:ext uri="{BB962C8B-B14F-4D97-AF65-F5344CB8AC3E}">
        <p14:creationId xmlns:p14="http://schemas.microsoft.com/office/powerpoint/2010/main" val="3684465148"/>
      </p:ext>
    </p:extLst>
  </p:cSld>
  <p:clrMapOvr>
    <a:masterClrMapping/>
  </p:clrMapOvr>
  <p:transition advTm="4758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down)">
                                      <p:cBhvr>
                                        <p:cTn id="28" dur="580">
                                          <p:stCondLst>
                                            <p:cond delay="0"/>
                                          </p:stCondLst>
                                        </p:cTn>
                                        <p:tgtEl>
                                          <p:spTgt spid="22"/>
                                        </p:tgtEl>
                                      </p:cBhvr>
                                    </p:animEffect>
                                    <p:anim calcmode="lin" valueType="num">
                                      <p:cBhvr>
                                        <p:cTn id="29"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34" dur="26">
                                          <p:stCondLst>
                                            <p:cond delay="650"/>
                                          </p:stCondLst>
                                        </p:cTn>
                                        <p:tgtEl>
                                          <p:spTgt spid="22"/>
                                        </p:tgtEl>
                                      </p:cBhvr>
                                      <p:to x="100000" y="60000"/>
                                    </p:animScale>
                                    <p:animScale>
                                      <p:cBhvr>
                                        <p:cTn id="35" dur="166" decel="50000">
                                          <p:stCondLst>
                                            <p:cond delay="676"/>
                                          </p:stCondLst>
                                        </p:cTn>
                                        <p:tgtEl>
                                          <p:spTgt spid="22"/>
                                        </p:tgtEl>
                                      </p:cBhvr>
                                      <p:to x="100000" y="100000"/>
                                    </p:animScale>
                                    <p:animScale>
                                      <p:cBhvr>
                                        <p:cTn id="36" dur="26">
                                          <p:stCondLst>
                                            <p:cond delay="1312"/>
                                          </p:stCondLst>
                                        </p:cTn>
                                        <p:tgtEl>
                                          <p:spTgt spid="22"/>
                                        </p:tgtEl>
                                      </p:cBhvr>
                                      <p:to x="100000" y="80000"/>
                                    </p:animScale>
                                    <p:animScale>
                                      <p:cBhvr>
                                        <p:cTn id="37" dur="166" decel="50000">
                                          <p:stCondLst>
                                            <p:cond delay="1338"/>
                                          </p:stCondLst>
                                        </p:cTn>
                                        <p:tgtEl>
                                          <p:spTgt spid="22"/>
                                        </p:tgtEl>
                                      </p:cBhvr>
                                      <p:to x="100000" y="100000"/>
                                    </p:animScale>
                                    <p:animScale>
                                      <p:cBhvr>
                                        <p:cTn id="38" dur="26">
                                          <p:stCondLst>
                                            <p:cond delay="1642"/>
                                          </p:stCondLst>
                                        </p:cTn>
                                        <p:tgtEl>
                                          <p:spTgt spid="22"/>
                                        </p:tgtEl>
                                      </p:cBhvr>
                                      <p:to x="100000" y="90000"/>
                                    </p:animScale>
                                    <p:animScale>
                                      <p:cBhvr>
                                        <p:cTn id="39" dur="166" decel="50000">
                                          <p:stCondLst>
                                            <p:cond delay="1668"/>
                                          </p:stCondLst>
                                        </p:cTn>
                                        <p:tgtEl>
                                          <p:spTgt spid="22"/>
                                        </p:tgtEl>
                                      </p:cBhvr>
                                      <p:to x="100000" y="100000"/>
                                    </p:animScale>
                                    <p:animScale>
                                      <p:cBhvr>
                                        <p:cTn id="40" dur="26">
                                          <p:stCondLst>
                                            <p:cond delay="1808"/>
                                          </p:stCondLst>
                                        </p:cTn>
                                        <p:tgtEl>
                                          <p:spTgt spid="22"/>
                                        </p:tgtEl>
                                      </p:cBhvr>
                                      <p:to x="100000" y="95000"/>
                                    </p:animScale>
                                    <p:animScale>
                                      <p:cBhvr>
                                        <p:cTn id="41" dur="166" decel="50000">
                                          <p:stCondLst>
                                            <p:cond delay="1834"/>
                                          </p:stCondLst>
                                        </p:cTn>
                                        <p:tgtEl>
                                          <p:spTgt spid="22"/>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down)">
                                      <p:cBhvr>
                                        <p:cTn id="46" dur="580">
                                          <p:stCondLst>
                                            <p:cond delay="0"/>
                                          </p:stCondLst>
                                        </p:cTn>
                                        <p:tgtEl>
                                          <p:spTgt spid="23"/>
                                        </p:tgtEl>
                                      </p:cBhvr>
                                    </p:animEffect>
                                    <p:anim calcmode="lin" valueType="num">
                                      <p:cBhvr>
                                        <p:cTn id="47"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52" dur="26">
                                          <p:stCondLst>
                                            <p:cond delay="650"/>
                                          </p:stCondLst>
                                        </p:cTn>
                                        <p:tgtEl>
                                          <p:spTgt spid="23"/>
                                        </p:tgtEl>
                                      </p:cBhvr>
                                      <p:to x="100000" y="60000"/>
                                    </p:animScale>
                                    <p:animScale>
                                      <p:cBhvr>
                                        <p:cTn id="53" dur="166" decel="50000">
                                          <p:stCondLst>
                                            <p:cond delay="676"/>
                                          </p:stCondLst>
                                        </p:cTn>
                                        <p:tgtEl>
                                          <p:spTgt spid="23"/>
                                        </p:tgtEl>
                                      </p:cBhvr>
                                      <p:to x="100000" y="100000"/>
                                    </p:animScale>
                                    <p:animScale>
                                      <p:cBhvr>
                                        <p:cTn id="54" dur="26">
                                          <p:stCondLst>
                                            <p:cond delay="1312"/>
                                          </p:stCondLst>
                                        </p:cTn>
                                        <p:tgtEl>
                                          <p:spTgt spid="23"/>
                                        </p:tgtEl>
                                      </p:cBhvr>
                                      <p:to x="100000" y="80000"/>
                                    </p:animScale>
                                    <p:animScale>
                                      <p:cBhvr>
                                        <p:cTn id="55" dur="166" decel="50000">
                                          <p:stCondLst>
                                            <p:cond delay="1338"/>
                                          </p:stCondLst>
                                        </p:cTn>
                                        <p:tgtEl>
                                          <p:spTgt spid="23"/>
                                        </p:tgtEl>
                                      </p:cBhvr>
                                      <p:to x="100000" y="100000"/>
                                    </p:animScale>
                                    <p:animScale>
                                      <p:cBhvr>
                                        <p:cTn id="56" dur="26">
                                          <p:stCondLst>
                                            <p:cond delay="1642"/>
                                          </p:stCondLst>
                                        </p:cTn>
                                        <p:tgtEl>
                                          <p:spTgt spid="23"/>
                                        </p:tgtEl>
                                      </p:cBhvr>
                                      <p:to x="100000" y="90000"/>
                                    </p:animScale>
                                    <p:animScale>
                                      <p:cBhvr>
                                        <p:cTn id="57" dur="166" decel="50000">
                                          <p:stCondLst>
                                            <p:cond delay="1668"/>
                                          </p:stCondLst>
                                        </p:cTn>
                                        <p:tgtEl>
                                          <p:spTgt spid="23"/>
                                        </p:tgtEl>
                                      </p:cBhvr>
                                      <p:to x="100000" y="100000"/>
                                    </p:animScale>
                                    <p:animScale>
                                      <p:cBhvr>
                                        <p:cTn id="58" dur="26">
                                          <p:stCondLst>
                                            <p:cond delay="1808"/>
                                          </p:stCondLst>
                                        </p:cTn>
                                        <p:tgtEl>
                                          <p:spTgt spid="23"/>
                                        </p:tgtEl>
                                      </p:cBhvr>
                                      <p:to x="100000" y="95000"/>
                                    </p:animScale>
                                    <p:animScale>
                                      <p:cBhvr>
                                        <p:cTn id="59" dur="166" decel="50000">
                                          <p:stCondLst>
                                            <p:cond delay="1834"/>
                                          </p:stCondLst>
                                        </p:cTn>
                                        <p:tgtEl>
                                          <p:spTgt spid="23"/>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nodeType="click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ipe(down)">
                                      <p:cBhvr>
                                        <p:cTn id="64" dur="580">
                                          <p:stCondLst>
                                            <p:cond delay="0"/>
                                          </p:stCondLst>
                                        </p:cTn>
                                        <p:tgtEl>
                                          <p:spTgt spid="28"/>
                                        </p:tgtEl>
                                      </p:cBhvr>
                                    </p:animEffect>
                                    <p:anim calcmode="lin" valueType="num">
                                      <p:cBhvr>
                                        <p:cTn id="65"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70" dur="26">
                                          <p:stCondLst>
                                            <p:cond delay="650"/>
                                          </p:stCondLst>
                                        </p:cTn>
                                        <p:tgtEl>
                                          <p:spTgt spid="28"/>
                                        </p:tgtEl>
                                      </p:cBhvr>
                                      <p:to x="100000" y="60000"/>
                                    </p:animScale>
                                    <p:animScale>
                                      <p:cBhvr>
                                        <p:cTn id="71" dur="166" decel="50000">
                                          <p:stCondLst>
                                            <p:cond delay="676"/>
                                          </p:stCondLst>
                                        </p:cTn>
                                        <p:tgtEl>
                                          <p:spTgt spid="28"/>
                                        </p:tgtEl>
                                      </p:cBhvr>
                                      <p:to x="100000" y="100000"/>
                                    </p:animScale>
                                    <p:animScale>
                                      <p:cBhvr>
                                        <p:cTn id="72" dur="26">
                                          <p:stCondLst>
                                            <p:cond delay="1312"/>
                                          </p:stCondLst>
                                        </p:cTn>
                                        <p:tgtEl>
                                          <p:spTgt spid="28"/>
                                        </p:tgtEl>
                                      </p:cBhvr>
                                      <p:to x="100000" y="80000"/>
                                    </p:animScale>
                                    <p:animScale>
                                      <p:cBhvr>
                                        <p:cTn id="73" dur="166" decel="50000">
                                          <p:stCondLst>
                                            <p:cond delay="1338"/>
                                          </p:stCondLst>
                                        </p:cTn>
                                        <p:tgtEl>
                                          <p:spTgt spid="28"/>
                                        </p:tgtEl>
                                      </p:cBhvr>
                                      <p:to x="100000" y="100000"/>
                                    </p:animScale>
                                    <p:animScale>
                                      <p:cBhvr>
                                        <p:cTn id="74" dur="26">
                                          <p:stCondLst>
                                            <p:cond delay="1642"/>
                                          </p:stCondLst>
                                        </p:cTn>
                                        <p:tgtEl>
                                          <p:spTgt spid="28"/>
                                        </p:tgtEl>
                                      </p:cBhvr>
                                      <p:to x="100000" y="90000"/>
                                    </p:animScale>
                                    <p:animScale>
                                      <p:cBhvr>
                                        <p:cTn id="75" dur="166" decel="50000">
                                          <p:stCondLst>
                                            <p:cond delay="1668"/>
                                          </p:stCondLst>
                                        </p:cTn>
                                        <p:tgtEl>
                                          <p:spTgt spid="28"/>
                                        </p:tgtEl>
                                      </p:cBhvr>
                                      <p:to x="100000" y="100000"/>
                                    </p:animScale>
                                    <p:animScale>
                                      <p:cBhvr>
                                        <p:cTn id="76" dur="26">
                                          <p:stCondLst>
                                            <p:cond delay="1808"/>
                                          </p:stCondLst>
                                        </p:cTn>
                                        <p:tgtEl>
                                          <p:spTgt spid="28"/>
                                        </p:tgtEl>
                                      </p:cBhvr>
                                      <p:to x="100000" y="95000"/>
                                    </p:animScale>
                                    <p:animScale>
                                      <p:cBhvr>
                                        <p:cTn id="77" dur="166" decel="50000">
                                          <p:stCondLst>
                                            <p:cond delay="1834"/>
                                          </p:stCondLst>
                                        </p:cTn>
                                        <p:tgtEl>
                                          <p:spTgt spid="28"/>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down)">
                                      <p:cBhvr>
                                        <p:cTn id="82" dur="580">
                                          <p:stCondLst>
                                            <p:cond delay="0"/>
                                          </p:stCondLst>
                                        </p:cTn>
                                        <p:tgtEl>
                                          <p:spTgt spid="25"/>
                                        </p:tgtEl>
                                      </p:cBhvr>
                                    </p:animEffect>
                                    <p:anim calcmode="lin" valueType="num">
                                      <p:cBhvr>
                                        <p:cTn id="83"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88" dur="26">
                                          <p:stCondLst>
                                            <p:cond delay="650"/>
                                          </p:stCondLst>
                                        </p:cTn>
                                        <p:tgtEl>
                                          <p:spTgt spid="25"/>
                                        </p:tgtEl>
                                      </p:cBhvr>
                                      <p:to x="100000" y="60000"/>
                                    </p:animScale>
                                    <p:animScale>
                                      <p:cBhvr>
                                        <p:cTn id="89" dur="166" decel="50000">
                                          <p:stCondLst>
                                            <p:cond delay="676"/>
                                          </p:stCondLst>
                                        </p:cTn>
                                        <p:tgtEl>
                                          <p:spTgt spid="25"/>
                                        </p:tgtEl>
                                      </p:cBhvr>
                                      <p:to x="100000" y="100000"/>
                                    </p:animScale>
                                    <p:animScale>
                                      <p:cBhvr>
                                        <p:cTn id="90" dur="26">
                                          <p:stCondLst>
                                            <p:cond delay="1312"/>
                                          </p:stCondLst>
                                        </p:cTn>
                                        <p:tgtEl>
                                          <p:spTgt spid="25"/>
                                        </p:tgtEl>
                                      </p:cBhvr>
                                      <p:to x="100000" y="80000"/>
                                    </p:animScale>
                                    <p:animScale>
                                      <p:cBhvr>
                                        <p:cTn id="91" dur="166" decel="50000">
                                          <p:stCondLst>
                                            <p:cond delay="1338"/>
                                          </p:stCondLst>
                                        </p:cTn>
                                        <p:tgtEl>
                                          <p:spTgt spid="25"/>
                                        </p:tgtEl>
                                      </p:cBhvr>
                                      <p:to x="100000" y="100000"/>
                                    </p:animScale>
                                    <p:animScale>
                                      <p:cBhvr>
                                        <p:cTn id="92" dur="26">
                                          <p:stCondLst>
                                            <p:cond delay="1642"/>
                                          </p:stCondLst>
                                        </p:cTn>
                                        <p:tgtEl>
                                          <p:spTgt spid="25"/>
                                        </p:tgtEl>
                                      </p:cBhvr>
                                      <p:to x="100000" y="90000"/>
                                    </p:animScale>
                                    <p:animScale>
                                      <p:cBhvr>
                                        <p:cTn id="93" dur="166" decel="50000">
                                          <p:stCondLst>
                                            <p:cond delay="1668"/>
                                          </p:stCondLst>
                                        </p:cTn>
                                        <p:tgtEl>
                                          <p:spTgt spid="25"/>
                                        </p:tgtEl>
                                      </p:cBhvr>
                                      <p:to x="100000" y="100000"/>
                                    </p:animScale>
                                    <p:animScale>
                                      <p:cBhvr>
                                        <p:cTn id="94" dur="26">
                                          <p:stCondLst>
                                            <p:cond delay="1808"/>
                                          </p:stCondLst>
                                        </p:cTn>
                                        <p:tgtEl>
                                          <p:spTgt spid="25"/>
                                        </p:tgtEl>
                                      </p:cBhvr>
                                      <p:to x="100000" y="95000"/>
                                    </p:animScale>
                                    <p:animScale>
                                      <p:cBhvr>
                                        <p:cTn id="95" dur="166" decel="50000">
                                          <p:stCondLst>
                                            <p:cond delay="1834"/>
                                          </p:stCondLst>
                                        </p:cTn>
                                        <p:tgtEl>
                                          <p:spTgt spid="25"/>
                                        </p:tgtEl>
                                      </p:cBhvr>
                                      <p:to x="100000" y="100000"/>
                                    </p:animScale>
                                  </p:childTnLst>
                                </p:cTn>
                              </p:par>
                            </p:childTnLst>
                          </p:cTn>
                        </p:par>
                      </p:childTnLst>
                    </p:cTn>
                  </p:par>
                  <p:par>
                    <p:cTn id="96" fill="hold">
                      <p:stCondLst>
                        <p:cond delay="indefinite"/>
                      </p:stCondLst>
                      <p:childTnLst>
                        <p:par>
                          <p:cTn id="97" fill="hold">
                            <p:stCondLst>
                              <p:cond delay="0"/>
                            </p:stCondLst>
                            <p:childTnLst>
                              <p:par>
                                <p:cTn id="98" presetID="26" presetClass="entr" presetSubtype="0" fill="hold" nodeType="click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wipe(down)">
                                      <p:cBhvr>
                                        <p:cTn id="100" dur="580">
                                          <p:stCondLst>
                                            <p:cond delay="0"/>
                                          </p:stCondLst>
                                        </p:cTn>
                                        <p:tgtEl>
                                          <p:spTgt spid="33"/>
                                        </p:tgtEl>
                                      </p:cBhvr>
                                    </p:animEffect>
                                    <p:anim calcmode="lin" valueType="num">
                                      <p:cBhvr>
                                        <p:cTn id="101"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06" dur="26">
                                          <p:stCondLst>
                                            <p:cond delay="650"/>
                                          </p:stCondLst>
                                        </p:cTn>
                                        <p:tgtEl>
                                          <p:spTgt spid="33"/>
                                        </p:tgtEl>
                                      </p:cBhvr>
                                      <p:to x="100000" y="60000"/>
                                    </p:animScale>
                                    <p:animScale>
                                      <p:cBhvr>
                                        <p:cTn id="107" dur="166" decel="50000">
                                          <p:stCondLst>
                                            <p:cond delay="676"/>
                                          </p:stCondLst>
                                        </p:cTn>
                                        <p:tgtEl>
                                          <p:spTgt spid="33"/>
                                        </p:tgtEl>
                                      </p:cBhvr>
                                      <p:to x="100000" y="100000"/>
                                    </p:animScale>
                                    <p:animScale>
                                      <p:cBhvr>
                                        <p:cTn id="108" dur="26">
                                          <p:stCondLst>
                                            <p:cond delay="1312"/>
                                          </p:stCondLst>
                                        </p:cTn>
                                        <p:tgtEl>
                                          <p:spTgt spid="33"/>
                                        </p:tgtEl>
                                      </p:cBhvr>
                                      <p:to x="100000" y="80000"/>
                                    </p:animScale>
                                    <p:animScale>
                                      <p:cBhvr>
                                        <p:cTn id="109" dur="166" decel="50000">
                                          <p:stCondLst>
                                            <p:cond delay="1338"/>
                                          </p:stCondLst>
                                        </p:cTn>
                                        <p:tgtEl>
                                          <p:spTgt spid="33"/>
                                        </p:tgtEl>
                                      </p:cBhvr>
                                      <p:to x="100000" y="100000"/>
                                    </p:animScale>
                                    <p:animScale>
                                      <p:cBhvr>
                                        <p:cTn id="110" dur="26">
                                          <p:stCondLst>
                                            <p:cond delay="1642"/>
                                          </p:stCondLst>
                                        </p:cTn>
                                        <p:tgtEl>
                                          <p:spTgt spid="33"/>
                                        </p:tgtEl>
                                      </p:cBhvr>
                                      <p:to x="100000" y="90000"/>
                                    </p:animScale>
                                    <p:animScale>
                                      <p:cBhvr>
                                        <p:cTn id="111" dur="166" decel="50000">
                                          <p:stCondLst>
                                            <p:cond delay="1668"/>
                                          </p:stCondLst>
                                        </p:cTn>
                                        <p:tgtEl>
                                          <p:spTgt spid="33"/>
                                        </p:tgtEl>
                                      </p:cBhvr>
                                      <p:to x="100000" y="100000"/>
                                    </p:animScale>
                                    <p:animScale>
                                      <p:cBhvr>
                                        <p:cTn id="112" dur="26">
                                          <p:stCondLst>
                                            <p:cond delay="1808"/>
                                          </p:stCondLst>
                                        </p:cTn>
                                        <p:tgtEl>
                                          <p:spTgt spid="33"/>
                                        </p:tgtEl>
                                      </p:cBhvr>
                                      <p:to x="100000" y="95000"/>
                                    </p:animScale>
                                    <p:animScale>
                                      <p:cBhvr>
                                        <p:cTn id="113" dur="166" decel="50000">
                                          <p:stCondLst>
                                            <p:cond delay="1834"/>
                                          </p:stCondLst>
                                        </p:cTn>
                                        <p:tgtEl>
                                          <p:spTgt spid="33"/>
                                        </p:tgtEl>
                                      </p:cBhvr>
                                      <p:to x="100000" y="100000"/>
                                    </p:animScale>
                                  </p:childTnLst>
                                </p:cTn>
                              </p:par>
                            </p:childTnLst>
                          </p:cTn>
                        </p:par>
                      </p:childTnLst>
                    </p:cTn>
                  </p:par>
                  <p:par>
                    <p:cTn id="114" fill="hold">
                      <p:stCondLst>
                        <p:cond delay="indefinite"/>
                      </p:stCondLst>
                      <p:childTnLst>
                        <p:par>
                          <p:cTn id="115" fill="hold">
                            <p:stCondLst>
                              <p:cond delay="0"/>
                            </p:stCondLst>
                            <p:childTnLst>
                              <p:par>
                                <p:cTn id="116" presetID="26" presetClass="entr" presetSubtype="0" fill="hold" nodeType="click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wipe(down)">
                                      <p:cBhvr>
                                        <p:cTn id="118" dur="580">
                                          <p:stCondLst>
                                            <p:cond delay="0"/>
                                          </p:stCondLst>
                                        </p:cTn>
                                        <p:tgtEl>
                                          <p:spTgt spid="26"/>
                                        </p:tgtEl>
                                      </p:cBhvr>
                                    </p:animEffect>
                                    <p:anim calcmode="lin" valueType="num">
                                      <p:cBhvr>
                                        <p:cTn id="119"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20"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21"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22"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23"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24" dur="26">
                                          <p:stCondLst>
                                            <p:cond delay="650"/>
                                          </p:stCondLst>
                                        </p:cTn>
                                        <p:tgtEl>
                                          <p:spTgt spid="26"/>
                                        </p:tgtEl>
                                      </p:cBhvr>
                                      <p:to x="100000" y="60000"/>
                                    </p:animScale>
                                    <p:animScale>
                                      <p:cBhvr>
                                        <p:cTn id="125" dur="166" decel="50000">
                                          <p:stCondLst>
                                            <p:cond delay="676"/>
                                          </p:stCondLst>
                                        </p:cTn>
                                        <p:tgtEl>
                                          <p:spTgt spid="26"/>
                                        </p:tgtEl>
                                      </p:cBhvr>
                                      <p:to x="100000" y="100000"/>
                                    </p:animScale>
                                    <p:animScale>
                                      <p:cBhvr>
                                        <p:cTn id="126" dur="26">
                                          <p:stCondLst>
                                            <p:cond delay="1312"/>
                                          </p:stCondLst>
                                        </p:cTn>
                                        <p:tgtEl>
                                          <p:spTgt spid="26"/>
                                        </p:tgtEl>
                                      </p:cBhvr>
                                      <p:to x="100000" y="80000"/>
                                    </p:animScale>
                                    <p:animScale>
                                      <p:cBhvr>
                                        <p:cTn id="127" dur="166" decel="50000">
                                          <p:stCondLst>
                                            <p:cond delay="1338"/>
                                          </p:stCondLst>
                                        </p:cTn>
                                        <p:tgtEl>
                                          <p:spTgt spid="26"/>
                                        </p:tgtEl>
                                      </p:cBhvr>
                                      <p:to x="100000" y="100000"/>
                                    </p:animScale>
                                    <p:animScale>
                                      <p:cBhvr>
                                        <p:cTn id="128" dur="26">
                                          <p:stCondLst>
                                            <p:cond delay="1642"/>
                                          </p:stCondLst>
                                        </p:cTn>
                                        <p:tgtEl>
                                          <p:spTgt spid="26"/>
                                        </p:tgtEl>
                                      </p:cBhvr>
                                      <p:to x="100000" y="90000"/>
                                    </p:animScale>
                                    <p:animScale>
                                      <p:cBhvr>
                                        <p:cTn id="129" dur="166" decel="50000">
                                          <p:stCondLst>
                                            <p:cond delay="1668"/>
                                          </p:stCondLst>
                                        </p:cTn>
                                        <p:tgtEl>
                                          <p:spTgt spid="26"/>
                                        </p:tgtEl>
                                      </p:cBhvr>
                                      <p:to x="100000" y="100000"/>
                                    </p:animScale>
                                    <p:animScale>
                                      <p:cBhvr>
                                        <p:cTn id="130" dur="26">
                                          <p:stCondLst>
                                            <p:cond delay="1808"/>
                                          </p:stCondLst>
                                        </p:cTn>
                                        <p:tgtEl>
                                          <p:spTgt spid="26"/>
                                        </p:tgtEl>
                                      </p:cBhvr>
                                      <p:to x="100000" y="95000"/>
                                    </p:animScale>
                                    <p:animScale>
                                      <p:cBhvr>
                                        <p:cTn id="131" dur="166" decel="50000">
                                          <p:stCondLst>
                                            <p:cond delay="1834"/>
                                          </p:stCondLst>
                                        </p:cTn>
                                        <p:tgtEl>
                                          <p:spTgt spid="26"/>
                                        </p:tgtEl>
                                      </p:cBhvr>
                                      <p:to x="100000" y="100000"/>
                                    </p:animScale>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nodeType="click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wipe(down)">
                                      <p:cBhvr>
                                        <p:cTn id="136" dur="500"/>
                                        <p:tgtEl>
                                          <p:spTgt spid="21"/>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nodeType="click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wipe(down)">
                                      <p:cBhvr>
                                        <p:cTn id="141" dur="500"/>
                                        <p:tgtEl>
                                          <p:spTgt spid="29"/>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4" fill="hold" nodeType="clickEffect">
                                  <p:stCondLst>
                                    <p:cond delay="0"/>
                                  </p:stCondLst>
                                  <p:childTnLst>
                                    <p:set>
                                      <p:cBhvr>
                                        <p:cTn id="145" dur="1" fill="hold">
                                          <p:stCondLst>
                                            <p:cond delay="0"/>
                                          </p:stCondLst>
                                        </p:cTn>
                                        <p:tgtEl>
                                          <p:spTgt spid="24"/>
                                        </p:tgtEl>
                                        <p:attrNameLst>
                                          <p:attrName>style.visibility</p:attrName>
                                        </p:attrNameLst>
                                      </p:cBhvr>
                                      <p:to>
                                        <p:strVal val="visible"/>
                                      </p:to>
                                    </p:set>
                                    <p:animEffect transition="in" filter="wipe(down)">
                                      <p:cBhvr>
                                        <p:cTn id="146" dur="500"/>
                                        <p:tgtEl>
                                          <p:spTgt spid="24"/>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nodeType="clickEffect">
                                  <p:stCondLst>
                                    <p:cond delay="0"/>
                                  </p:stCondLst>
                                  <p:childTnLst>
                                    <p:set>
                                      <p:cBhvr>
                                        <p:cTn id="150" dur="1" fill="hold">
                                          <p:stCondLst>
                                            <p:cond delay="0"/>
                                          </p:stCondLst>
                                        </p:cTn>
                                        <p:tgtEl>
                                          <p:spTgt spid="34"/>
                                        </p:tgtEl>
                                        <p:attrNameLst>
                                          <p:attrName>style.visibility</p:attrName>
                                        </p:attrNameLst>
                                      </p:cBhvr>
                                      <p:to>
                                        <p:strVal val="visible"/>
                                      </p:to>
                                    </p:set>
                                    <p:animEffect transition="in" filter="wipe(down)">
                                      <p:cBhvr>
                                        <p:cTn id="151" dur="500"/>
                                        <p:tgtEl>
                                          <p:spTgt spid="34"/>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4" fill="hold" nodeType="clickEffect">
                                  <p:stCondLst>
                                    <p:cond delay="0"/>
                                  </p:stCondLst>
                                  <p:childTnLst>
                                    <p:set>
                                      <p:cBhvr>
                                        <p:cTn id="155" dur="1" fill="hold">
                                          <p:stCondLst>
                                            <p:cond delay="0"/>
                                          </p:stCondLst>
                                        </p:cTn>
                                        <p:tgtEl>
                                          <p:spTgt spid="27"/>
                                        </p:tgtEl>
                                        <p:attrNameLst>
                                          <p:attrName>style.visibility</p:attrName>
                                        </p:attrNameLst>
                                      </p:cBhvr>
                                      <p:to>
                                        <p:strVal val="visible"/>
                                      </p:to>
                                    </p:set>
                                    <p:animEffect transition="in" filter="wipe(down)">
                                      <p:cBhvr>
                                        <p:cTn id="15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22000" r="-2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0" y="76200"/>
            <a:ext cx="2413000" cy="1524000"/>
          </a:xfrm>
          <a:prstGeom prst="rect">
            <a:avLst/>
          </a:prstGeom>
        </p:spPr>
      </p:pic>
      <p:sp>
        <p:nvSpPr>
          <p:cNvPr id="2" name="Rectangle 1"/>
          <p:cNvSpPr/>
          <p:nvPr/>
        </p:nvSpPr>
        <p:spPr>
          <a:xfrm>
            <a:off x="381000" y="1600200"/>
            <a:ext cx="8305800" cy="2585323"/>
          </a:xfrm>
          <a:prstGeom prst="rect">
            <a:avLst/>
          </a:prstGeom>
        </p:spPr>
        <p:txBody>
          <a:bodyPr wrap="square">
            <a:spAutoFit/>
          </a:bodyPr>
          <a:lstStyle/>
          <a:p>
            <a:r>
              <a:rPr lang="en-US" dirty="0"/>
              <a:t>If </a:t>
            </a:r>
            <a:r>
              <a:rPr lang="en-US" dirty="0" smtClean="0"/>
              <a:t>you own </a:t>
            </a:r>
            <a:r>
              <a:rPr lang="en-US" dirty="0"/>
              <a:t>a boat or other watercraft </a:t>
            </a:r>
            <a:r>
              <a:rPr lang="en-US" dirty="0" smtClean="0"/>
              <a:t>in Lee or Collier County, </a:t>
            </a:r>
            <a:r>
              <a:rPr lang="en-US" dirty="0"/>
              <a:t>you need the Boat and Watercraft Services </a:t>
            </a:r>
            <a:r>
              <a:rPr lang="en-US" dirty="0" smtClean="0"/>
              <a:t> provided by Cloud 9 Home Watch!</a:t>
            </a:r>
            <a:r>
              <a:rPr lang="en-US" dirty="0"/>
              <a:t/>
            </a:r>
            <a:br>
              <a:rPr lang="en-US" dirty="0"/>
            </a:br>
            <a:endParaRPr lang="en-US" dirty="0" smtClean="0"/>
          </a:p>
          <a:p>
            <a:r>
              <a:rPr lang="en-US" dirty="0" smtClean="0"/>
              <a:t>Based </a:t>
            </a:r>
            <a:r>
              <a:rPr lang="en-US" dirty="0"/>
              <a:t>on your needs, we conduct weekly or monthly inspections to make sure your boat is properly docked/moored, your cover is secure and is intact, inspect for vandalism/theft and make sure your boat is locked up. And who wants to spend their time cleaning and maintaining the boat when you're at the </a:t>
            </a:r>
            <a:r>
              <a:rPr lang="en-US" dirty="0" smtClean="0"/>
              <a:t>Parks? </a:t>
            </a:r>
            <a:r>
              <a:rPr lang="en-US" dirty="0"/>
              <a:t>Let </a:t>
            </a:r>
            <a:r>
              <a:rPr lang="en-US" dirty="0" smtClean="0"/>
              <a:t>Cloud 9 Home Watch </a:t>
            </a:r>
            <a:r>
              <a:rPr lang="en-US" dirty="0"/>
              <a:t>and our preferred vendors do the work on your watercraft right at your dock in most cases. Below is a list of the services we can provide:</a:t>
            </a:r>
          </a:p>
        </p:txBody>
      </p:sp>
      <p:sp>
        <p:nvSpPr>
          <p:cNvPr id="6" name="Rectangle 5"/>
          <p:cNvSpPr/>
          <p:nvPr/>
        </p:nvSpPr>
        <p:spPr>
          <a:xfrm>
            <a:off x="381000" y="4160123"/>
            <a:ext cx="8610600" cy="2554545"/>
          </a:xfrm>
          <a:prstGeom prst="rect">
            <a:avLst/>
          </a:prstGeom>
        </p:spPr>
        <p:txBody>
          <a:bodyPr wrap="square">
            <a:spAutoFit/>
          </a:bodyPr>
          <a:lstStyle/>
          <a:p>
            <a:pPr>
              <a:buFont typeface="Arial" panose="020B0604020202020204" pitchFamily="34" charset="0"/>
              <a:buChar char="•"/>
            </a:pPr>
            <a:r>
              <a:rPr lang="en-US" sz="1600" dirty="0" smtClean="0"/>
              <a:t> Visual </a:t>
            </a:r>
            <a:r>
              <a:rPr lang="en-US" sz="1600" dirty="0"/>
              <a:t>inspection of watercraft</a:t>
            </a:r>
            <a:br>
              <a:rPr lang="en-US" sz="1600" dirty="0"/>
            </a:br>
            <a:r>
              <a:rPr lang="en-US" sz="1600" dirty="0"/>
              <a:t>• Check watercraft cover to make sure it fits and is secured properly</a:t>
            </a:r>
            <a:br>
              <a:rPr lang="en-US" sz="1600" dirty="0"/>
            </a:br>
            <a:r>
              <a:rPr lang="en-US" sz="1600" dirty="0"/>
              <a:t>• Make sure watercraft is docked/moored properly</a:t>
            </a:r>
            <a:br>
              <a:rPr lang="en-US" sz="1600" dirty="0"/>
            </a:br>
            <a:r>
              <a:rPr lang="en-US" sz="1600" dirty="0"/>
              <a:t>• Inspect for vandalism/theft</a:t>
            </a:r>
            <a:br>
              <a:rPr lang="en-US" sz="1600" dirty="0"/>
            </a:br>
            <a:r>
              <a:rPr lang="en-US" sz="1600" dirty="0"/>
              <a:t>• Ensure Owner supplied anti-theft devices such as locks and cables are in place</a:t>
            </a:r>
            <a:br>
              <a:rPr lang="en-US" sz="1600" dirty="0"/>
            </a:br>
            <a:r>
              <a:rPr lang="en-US" sz="1600" dirty="0"/>
              <a:t>• Exterior boat wash</a:t>
            </a:r>
            <a:br>
              <a:rPr lang="en-US" sz="1600" dirty="0"/>
            </a:br>
            <a:r>
              <a:rPr lang="en-US" sz="1600" dirty="0"/>
              <a:t>• Interior boat cleaning</a:t>
            </a:r>
            <a:br>
              <a:rPr lang="en-US" sz="1600" dirty="0"/>
            </a:br>
            <a:r>
              <a:rPr lang="en-US" sz="1600" dirty="0"/>
              <a:t>• Hull waxing</a:t>
            </a:r>
            <a:br>
              <a:rPr lang="en-US" sz="1600" dirty="0"/>
            </a:br>
            <a:r>
              <a:rPr lang="en-US" sz="1600" dirty="0"/>
              <a:t>• Oil changes</a:t>
            </a:r>
            <a:br>
              <a:rPr lang="en-US" sz="1600" dirty="0"/>
            </a:br>
            <a:r>
              <a:rPr lang="en-US" sz="1600" dirty="0"/>
              <a:t>• Post storm </a:t>
            </a:r>
            <a:r>
              <a:rPr lang="en-US" sz="1600" dirty="0" smtClean="0"/>
              <a:t>visits</a:t>
            </a:r>
            <a:endParaRPr lang="en-US" sz="1600" dirty="0"/>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00400" y="145078"/>
            <a:ext cx="1981200" cy="1485900"/>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67401" y="153352"/>
            <a:ext cx="2362200" cy="1446848"/>
          </a:xfrm>
          <a:prstGeom prst="rect">
            <a:avLst/>
          </a:prstGeom>
        </p:spPr>
      </p:pic>
    </p:spTree>
    <p:custDataLst>
      <p:tags r:id="rId1"/>
    </p:custDataLst>
    <p:extLst>
      <p:ext uri="{BB962C8B-B14F-4D97-AF65-F5344CB8AC3E}">
        <p14:creationId xmlns:p14="http://schemas.microsoft.com/office/powerpoint/2010/main" val="2398644515"/>
      </p:ext>
    </p:extLst>
  </p:cSld>
  <p:clrMapOvr>
    <a:masterClrMapping/>
  </p:clrMapOvr>
  <p:transition advTm="3706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anim calcmode="lin" valueType="num">
                                      <p:cBhvr>
                                        <p:cTn id="15" dur="2000" fill="hold"/>
                                        <p:tgtEl>
                                          <p:spTgt spid="7"/>
                                        </p:tgtEl>
                                        <p:attrNameLst>
                                          <p:attrName>ppt_w</p:attrName>
                                        </p:attrNameLst>
                                      </p:cBhvr>
                                      <p:tavLst>
                                        <p:tav tm="0" fmla="#ppt_w*sin(2.5*pi*$)">
                                          <p:val>
                                            <p:fltVal val="0"/>
                                          </p:val>
                                        </p:tav>
                                        <p:tav tm="100000">
                                          <p:val>
                                            <p:fltVal val="1"/>
                                          </p:val>
                                        </p:tav>
                                      </p:tavLst>
                                    </p:anim>
                                    <p:anim calcmode="lin" valueType="num">
                                      <p:cBhvr>
                                        <p:cTn id="16"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anim calcmode="lin" valueType="num">
                                      <p:cBhvr>
                                        <p:cTn id="22" dur="2000" fill="hold"/>
                                        <p:tgtEl>
                                          <p:spTgt spid="8"/>
                                        </p:tgtEl>
                                        <p:attrNameLst>
                                          <p:attrName>ppt_w</p:attrName>
                                        </p:attrNameLst>
                                      </p:cBhvr>
                                      <p:tavLst>
                                        <p:tav tm="0" fmla="#ppt_w*sin(2.5*pi*$)">
                                          <p:val>
                                            <p:fltVal val="0"/>
                                          </p:val>
                                        </p:tav>
                                        <p:tav tm="100000">
                                          <p:val>
                                            <p:fltVal val="1"/>
                                          </p:val>
                                        </p:tav>
                                      </p:tavLst>
                                    </p:anim>
                                    <p:anim calcmode="lin" valueType="num">
                                      <p:cBhvr>
                                        <p:cTn id="23"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heel(1)">
                                      <p:cBhvr>
                                        <p:cTn id="3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22000" r="-22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43200" y="-76200"/>
            <a:ext cx="3657599" cy="2310063"/>
          </a:xfrm>
          <a:prstGeom prst="rect">
            <a:avLst/>
          </a:prstGeom>
        </p:spPr>
      </p:pic>
      <p:sp>
        <p:nvSpPr>
          <p:cNvPr id="2" name="Rectangle 1"/>
          <p:cNvSpPr/>
          <p:nvPr/>
        </p:nvSpPr>
        <p:spPr>
          <a:xfrm>
            <a:off x="152400" y="3200400"/>
            <a:ext cx="8991600" cy="4031873"/>
          </a:xfrm>
          <a:prstGeom prst="rect">
            <a:avLst/>
          </a:prstGeom>
        </p:spPr>
        <p:txBody>
          <a:bodyPr wrap="square">
            <a:spAutoFit/>
          </a:bodyPr>
          <a:lstStyle/>
          <a:p>
            <a:r>
              <a:rPr lang="en-US" sz="2000" b="1" dirty="0" smtClean="0"/>
              <a:t>Your </a:t>
            </a:r>
            <a:r>
              <a:rPr lang="en-US" sz="2000" b="1" dirty="0"/>
              <a:t>Home Is Our Home and we have designed this home watch program with you the homeowner in mind, we are committed to providing professional, quality services that allow you peace of mind on your investment. Your home is a huge investment, and like any investment, you want to protect it. Keeping your home well maintained ensures it generates the highest value possible. If your home needs weekly care, we are here for you. We can tailor a program to fit your needs. As a home owner you realize the need to protect your investment. Our goal is to provide the homeowner with peace of mind and resolve unforeseen problems before they become major costly repairs. Cloud 9 Home Watch is here to provide the highest quality service with dignity and professionalism with owners everywhere</a:t>
            </a:r>
            <a:r>
              <a:rPr lang="en-US" sz="2000" b="1" dirty="0" smtClean="0"/>
              <a:t>.</a:t>
            </a:r>
            <a:endParaRPr lang="en-US" b="1" dirty="0" smtClean="0"/>
          </a:p>
          <a:p>
            <a:endParaRPr lang="en-US" b="1" dirty="0">
              <a:effectLst/>
            </a:endParaRPr>
          </a:p>
          <a:p>
            <a:endParaRPr lang="en-US" dirty="0">
              <a:effectLst/>
            </a:endParaRPr>
          </a:p>
        </p:txBody>
      </p:sp>
      <p:sp>
        <p:nvSpPr>
          <p:cNvPr id="6" name="TextBox 5"/>
          <p:cNvSpPr txBox="1"/>
          <p:nvPr/>
        </p:nvSpPr>
        <p:spPr>
          <a:xfrm>
            <a:off x="-1" y="2000071"/>
            <a:ext cx="9144000" cy="1200329"/>
          </a:xfrm>
          <a:prstGeom prst="rect">
            <a:avLst/>
          </a:prstGeom>
          <a:noFill/>
        </p:spPr>
        <p:txBody>
          <a:bodyPr wrap="square" rtlCol="0">
            <a:spAutoFit/>
          </a:bodyPr>
          <a:lstStyle/>
          <a:p>
            <a:pPr algn="ctr"/>
            <a:r>
              <a:rPr lang="en-US" sz="3600" b="1" dirty="0" smtClean="0">
                <a:solidFill>
                  <a:srgbClr val="C00000"/>
                </a:solidFill>
              </a:rPr>
              <a:t>Visit Our Website </a:t>
            </a:r>
            <a:r>
              <a:rPr lang="en-US" sz="3600" b="1" dirty="0" smtClean="0">
                <a:solidFill>
                  <a:srgbClr val="C00000"/>
                </a:solidFill>
                <a:hlinkClick r:id="rId6"/>
              </a:rPr>
              <a:t>www.cloud9homewatch.net</a:t>
            </a:r>
            <a:r>
              <a:rPr lang="en-US" sz="3600" b="1" dirty="0" smtClean="0">
                <a:solidFill>
                  <a:srgbClr val="C00000"/>
                </a:solidFill>
              </a:rPr>
              <a:t> for more services and contact information.</a:t>
            </a:r>
            <a:endParaRPr lang="en-US" sz="3600" b="1" dirty="0">
              <a:solidFill>
                <a:srgbClr val="C00000"/>
              </a:solidFill>
            </a:endParaRPr>
          </a:p>
        </p:txBody>
      </p:sp>
    </p:spTree>
    <p:custDataLst>
      <p:tags r:id="rId1"/>
    </p:custDataLst>
    <p:extLst>
      <p:ext uri="{BB962C8B-B14F-4D97-AF65-F5344CB8AC3E}">
        <p14:creationId xmlns:p14="http://schemas.microsoft.com/office/powerpoint/2010/main" val="496068499"/>
      </p:ext>
    </p:extLst>
  </p:cSld>
  <p:clrMapOvr>
    <a:masterClrMapping/>
  </p:clrMapOvr>
  <mc:AlternateContent xmlns:mc="http://schemas.openxmlformats.org/markup-compatibility/2006">
    <mc:Choice xmlns:p14="http://schemas.microsoft.com/office/powerpoint/2010/main" Requires="p14">
      <p:transition spd="slow" p14:dur="4400" advTm="33619">
        <p14:honeycomb/>
      </p:transition>
    </mc:Choice>
    <mc:Fallback>
      <p:transition spd="slow" advTm="3361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anim calcmode="lin" valueType="num">
                                      <p:cBhvr>
                                        <p:cTn id="22" dur="2000" fill="hold"/>
                                        <p:tgtEl>
                                          <p:spTgt spid="6"/>
                                        </p:tgtEl>
                                        <p:attrNameLst>
                                          <p:attrName>ppt_w</p:attrName>
                                        </p:attrNameLst>
                                      </p:cBhvr>
                                      <p:tavLst>
                                        <p:tav tm="0" fmla="#ppt_w*sin(2.5*pi*$)">
                                          <p:val>
                                            <p:fltVal val="0"/>
                                          </p:val>
                                        </p:tav>
                                        <p:tav tm="100000">
                                          <p:val>
                                            <p:fltVal val="1"/>
                                          </p:val>
                                        </p:tav>
                                      </p:tavLst>
                                    </p:anim>
                                    <p:anim calcmode="lin" valueType="num">
                                      <p:cBhvr>
                                        <p:cTn id="2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9|2.7|2.1|1.5|2.5|2.4"/>
</p:tagLst>
</file>

<file path=ppt/tags/tag2.xml><?xml version="1.0" encoding="utf-8"?>
<p:tagLst xmlns:a="http://schemas.openxmlformats.org/drawingml/2006/main" xmlns:r="http://schemas.openxmlformats.org/officeDocument/2006/relationships" xmlns:p="http://schemas.openxmlformats.org/presentationml/2006/main">
  <p:tag name="TIMING" val="|0.4|7"/>
</p:tagLst>
</file>

<file path=ppt/tags/tag3.xml><?xml version="1.0" encoding="utf-8"?>
<p:tagLst xmlns:a="http://schemas.openxmlformats.org/drawingml/2006/main" xmlns:r="http://schemas.openxmlformats.org/officeDocument/2006/relationships" xmlns:p="http://schemas.openxmlformats.org/presentationml/2006/main">
  <p:tag name="TIMING" val="|6.2|6.1|48.7"/>
</p:tagLst>
</file>

<file path=ppt/tags/tag4.xml><?xml version="1.0" encoding="utf-8"?>
<p:tagLst xmlns:a="http://schemas.openxmlformats.org/drawingml/2006/main" xmlns:r="http://schemas.openxmlformats.org/officeDocument/2006/relationships" xmlns:p="http://schemas.openxmlformats.org/presentationml/2006/main">
  <p:tag name="TIMING" val="|1.4"/>
</p:tagLst>
</file>

<file path=ppt/tags/tag5.xml><?xml version="1.0" encoding="utf-8"?>
<p:tagLst xmlns:a="http://schemas.openxmlformats.org/drawingml/2006/main" xmlns:r="http://schemas.openxmlformats.org/officeDocument/2006/relationships" xmlns:p="http://schemas.openxmlformats.org/presentationml/2006/main">
  <p:tag name="TIMING" val="|1.2|2.7|1.6|1.6|1.8|2.3|2|2|2|2|1.3|1.1|1.1|5.3"/>
</p:tagLst>
</file>

<file path=ppt/tags/tag6.xml><?xml version="1.0" encoding="utf-8"?>
<p:tagLst xmlns:a="http://schemas.openxmlformats.org/drawingml/2006/main" xmlns:r="http://schemas.openxmlformats.org/officeDocument/2006/relationships" xmlns:p="http://schemas.openxmlformats.org/presentationml/2006/main">
  <p:tag name="TIMING" val="|0.5|2.7|2.4|2.4|9.5"/>
</p:tagLst>
</file>

<file path=ppt/tags/tag7.xml><?xml version="1.0" encoding="utf-8"?>
<p:tagLst xmlns:a="http://schemas.openxmlformats.org/drawingml/2006/main" xmlns:r="http://schemas.openxmlformats.org/officeDocument/2006/relationships" xmlns:p="http://schemas.openxmlformats.org/presentationml/2006/main">
  <p:tag name="TIMING" val="|0.4|2.3|2.4"/>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67DE5AF-1727-418B-9808-4BAE1C764B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 floating balloon on presentation slide</Template>
  <TotalTime>0</TotalTime>
  <Words>11861</Words>
  <Application>Microsoft Office PowerPoint</Application>
  <PresentationFormat>On-screen Show (4:3)</PresentationFormat>
  <Paragraphs>682</Paragraphs>
  <Slides>7</Slides>
  <Notes>7</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vt:lpstr>
      <vt:lpstr>Calibri</vt:lpstr>
      <vt:lpstr>Thread-0012de10-Id-0000003f</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2014-07-12T12:41:53Z</dcterms:created>
  <dcterms:modified xsi:type="dcterms:W3CDTF">2014-07-19T15:40:03Z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TC019192469991</vt:lpwstr>
  </property>
</Properties>
</file>